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83" r:id="rId2"/>
    <p:sldMasterId id="2147483712" r:id="rId3"/>
  </p:sldMasterIdLst>
  <p:notesMasterIdLst>
    <p:notesMasterId r:id="rId36"/>
  </p:notesMasterIdLst>
  <p:sldIdLst>
    <p:sldId id="411" r:id="rId4"/>
    <p:sldId id="387" r:id="rId5"/>
    <p:sldId id="412" r:id="rId6"/>
    <p:sldId id="346" r:id="rId7"/>
    <p:sldId id="396" r:id="rId8"/>
    <p:sldId id="397" r:id="rId9"/>
    <p:sldId id="398" r:id="rId10"/>
    <p:sldId id="352" r:id="rId11"/>
    <p:sldId id="353" r:id="rId12"/>
    <p:sldId id="354" r:id="rId13"/>
    <p:sldId id="355" r:id="rId14"/>
    <p:sldId id="356" r:id="rId15"/>
    <p:sldId id="359" r:id="rId16"/>
    <p:sldId id="394" r:id="rId17"/>
    <p:sldId id="399" r:id="rId18"/>
    <p:sldId id="400" r:id="rId19"/>
    <p:sldId id="401" r:id="rId20"/>
    <p:sldId id="402" r:id="rId21"/>
    <p:sldId id="403" r:id="rId22"/>
    <p:sldId id="404" r:id="rId23"/>
    <p:sldId id="405" r:id="rId24"/>
    <p:sldId id="406" r:id="rId25"/>
    <p:sldId id="390" r:id="rId26"/>
    <p:sldId id="407" r:id="rId27"/>
    <p:sldId id="408" r:id="rId28"/>
    <p:sldId id="413" r:id="rId29"/>
    <p:sldId id="409" r:id="rId30"/>
    <p:sldId id="410" r:id="rId31"/>
    <p:sldId id="378" r:id="rId32"/>
    <p:sldId id="379" r:id="rId33"/>
    <p:sldId id="381" r:id="rId34"/>
    <p:sldId id="382" r:id="rId3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5354C7-9BBB-48EB-85DD-EAFCCAD37801}">
          <p14:sldIdLst>
            <p14:sldId id="411"/>
            <p14:sldId id="387"/>
            <p14:sldId id="412"/>
            <p14:sldId id="346"/>
            <p14:sldId id="396"/>
            <p14:sldId id="397"/>
            <p14:sldId id="398"/>
            <p14:sldId id="352"/>
            <p14:sldId id="353"/>
            <p14:sldId id="354"/>
            <p14:sldId id="355"/>
            <p14:sldId id="356"/>
            <p14:sldId id="359"/>
            <p14:sldId id="394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390"/>
            <p14:sldId id="407"/>
            <p14:sldId id="408"/>
            <p14:sldId id="413"/>
            <p14:sldId id="409"/>
            <p14:sldId id="410"/>
            <p14:sldId id="378"/>
            <p14:sldId id="379"/>
            <p14:sldId id="381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2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453"/>
    <a:srgbClr val="B4872D"/>
    <a:srgbClr val="C49500"/>
    <a:srgbClr val="162A52"/>
    <a:srgbClr val="456377"/>
    <a:srgbClr val="446078"/>
    <a:srgbClr val="FFC611"/>
    <a:srgbClr val="D6A300"/>
    <a:srgbClr val="EAB2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264" y="120"/>
      </p:cViewPr>
      <p:guideLst>
        <p:guide orient="horz" pos="1524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375B0-865F-40B8-B423-F4187BFFF63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4801A-59FE-4EBD-9D95-5D6092F4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50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4801A-59FE-4EBD-9D95-5D6092F46E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4801A-59FE-4EBD-9D95-5D6092F46E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3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4801A-59FE-4EBD-9D95-5D6092F46E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53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solidFill>
          <a:srgbClr val="162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3528" y="1341082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907704" y="1341082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491880" y="1341082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076056" y="1341082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99209" y="3147814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183385" y="3147814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767561" y="3147814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7351737" y="3147814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rgbClr val="446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69421" y="286544"/>
            <a:ext cx="2016224" cy="2184243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260726" y="1476772"/>
            <a:ext cx="2016224" cy="2184243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69421" y="2662808"/>
            <a:ext cx="2016224" cy="2184243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78116" y="1476772"/>
            <a:ext cx="2016224" cy="2184243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23528" y="1203598"/>
            <a:ext cx="8425185" cy="3671615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07255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bg>
      <p:bgPr>
        <a:solidFill>
          <a:srgbClr val="446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403648" y="267494"/>
            <a:ext cx="64008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37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rgbClr val="162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730022"/>
            <a:ext cx="8425184" cy="25755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9526" y="1183060"/>
            <a:ext cx="9153525" cy="3960440"/>
          </a:xfrm>
          <a:custGeom>
            <a:avLst/>
            <a:gdLst>
              <a:gd name="connsiteX0" fmla="*/ 0 w 9144000"/>
              <a:gd name="connsiteY0" fmla="*/ 0 h 3960440"/>
              <a:gd name="connsiteX1" fmla="*/ 9144000 w 9144000"/>
              <a:gd name="connsiteY1" fmla="*/ 0 h 3960440"/>
              <a:gd name="connsiteX2" fmla="*/ 9144000 w 9144000"/>
              <a:gd name="connsiteY2" fmla="*/ 3960440 h 3960440"/>
              <a:gd name="connsiteX3" fmla="*/ 0 w 9144000"/>
              <a:gd name="connsiteY3" fmla="*/ 3960440 h 3960440"/>
              <a:gd name="connsiteX4" fmla="*/ 0 w 9144000"/>
              <a:gd name="connsiteY4" fmla="*/ 0 h 3960440"/>
              <a:gd name="connsiteX0" fmla="*/ 0 w 9153525"/>
              <a:gd name="connsiteY0" fmla="*/ 3276600 h 3960440"/>
              <a:gd name="connsiteX1" fmla="*/ 9153525 w 9153525"/>
              <a:gd name="connsiteY1" fmla="*/ 0 h 3960440"/>
              <a:gd name="connsiteX2" fmla="*/ 9153525 w 9153525"/>
              <a:gd name="connsiteY2" fmla="*/ 3960440 h 3960440"/>
              <a:gd name="connsiteX3" fmla="*/ 9525 w 9153525"/>
              <a:gd name="connsiteY3" fmla="*/ 3960440 h 3960440"/>
              <a:gd name="connsiteX4" fmla="*/ 0 w 9153525"/>
              <a:gd name="connsiteY4" fmla="*/ 327660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3960440">
                <a:moveTo>
                  <a:pt x="0" y="3276600"/>
                </a:moveTo>
                <a:lnTo>
                  <a:pt x="9153525" y="0"/>
                </a:lnTo>
                <a:lnTo>
                  <a:pt x="9153525" y="3960440"/>
                </a:lnTo>
                <a:lnTo>
                  <a:pt x="9525" y="3960440"/>
                </a:lnTo>
                <a:lnTo>
                  <a:pt x="0" y="3276600"/>
                </a:lnTo>
                <a:close/>
              </a:path>
            </a:pathLst>
          </a:custGeom>
          <a:solidFill>
            <a:srgbClr val="44607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347864" y="1183060"/>
            <a:ext cx="5486400" cy="3657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3529" y="1203598"/>
            <a:ext cx="2952328" cy="36716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bg1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sz="2200">
                <a:solidFill>
                  <a:schemeClr val="bg1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544" y="1563638"/>
            <a:ext cx="3168352" cy="31478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779912" y="1563638"/>
            <a:ext cx="4752528" cy="1722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779912" y="3415308"/>
            <a:ext cx="1476000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418176" y="3415308"/>
            <a:ext cx="1476000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7056440" y="3415308"/>
            <a:ext cx="1476000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779912" y="920899"/>
            <a:ext cx="4752528" cy="1866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779912" y="2859782"/>
            <a:ext cx="4752528" cy="2010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90550" y="915566"/>
            <a:ext cx="3117354" cy="3960440"/>
          </a:xfrm>
          <a:prstGeom prst="rect">
            <a:avLst/>
          </a:prstGeom>
          <a:solidFill>
            <a:srgbClr val="B48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2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bg>
      <p:bgPr>
        <a:solidFill>
          <a:srgbClr val="162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339502"/>
            <a:ext cx="6084168" cy="21602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059832" y="2624708"/>
            <a:ext cx="6084168" cy="21602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-20538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1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rgbClr val="162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9552" y="1131590"/>
            <a:ext cx="4032448" cy="21602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9552" y="3291830"/>
            <a:ext cx="1656184" cy="1440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195736" y="3291830"/>
            <a:ext cx="2376264" cy="1440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716016" y="1203598"/>
            <a:ext cx="4032697" cy="36716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730022"/>
            <a:ext cx="8425184" cy="25755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4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rgbClr val="162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1203598"/>
            <a:ext cx="4104456" cy="1728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1203598"/>
            <a:ext cx="4104456" cy="1728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44008" y="3060973"/>
            <a:ext cx="4104456" cy="1728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29900" y="3061296"/>
            <a:ext cx="4104000" cy="1728192"/>
          </a:xfrm>
          <a:prstGeom prst="rect">
            <a:avLst/>
          </a:prstGeom>
          <a:solidFill>
            <a:srgbClr val="B48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730022"/>
            <a:ext cx="8425184" cy="25755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bg>
      <p:bgPr>
        <a:solidFill>
          <a:srgbClr val="162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312" y="2730636"/>
            <a:ext cx="2040674" cy="20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42" y="2730636"/>
            <a:ext cx="2040674" cy="20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752750" y="2812503"/>
            <a:ext cx="1874748" cy="1273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881512" y="2812503"/>
            <a:ext cx="1874748" cy="1273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576763" y="2331939"/>
            <a:ext cx="2346784" cy="16057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3528" y="339502"/>
            <a:ext cx="8425185" cy="199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3528" y="1203598"/>
            <a:ext cx="8425185" cy="3671615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3528" y="1203599"/>
            <a:ext cx="8425185" cy="3528392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-1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59632" y="1203599"/>
            <a:ext cx="7489081" cy="3528392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9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-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45870" y="1203599"/>
            <a:ext cx="7502843" cy="3528392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rgbClr val="162A52"/>
                </a:solidFill>
              </a:defRPr>
            </a:lvl1pPr>
            <a:lvl2pPr>
              <a:defRPr sz="2400">
                <a:solidFill>
                  <a:srgbClr val="162A52"/>
                </a:solidFill>
              </a:defRPr>
            </a:lvl2pPr>
            <a:lvl3pPr>
              <a:defRPr sz="2200">
                <a:solidFill>
                  <a:srgbClr val="162A52"/>
                </a:solidFill>
              </a:defRPr>
            </a:lvl3pPr>
            <a:lvl4pPr>
              <a:defRPr>
                <a:solidFill>
                  <a:srgbClr val="162A52"/>
                </a:solidFill>
              </a:defRPr>
            </a:lvl4pPr>
            <a:lvl5pPr>
              <a:defRPr>
                <a:solidFill>
                  <a:srgbClr val="162A5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rgbClr val="162A52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3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-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245870" y="1203598"/>
            <a:ext cx="7502843" cy="3671615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rgbClr val="162A52"/>
                </a:solidFill>
              </a:defRPr>
            </a:lvl1pPr>
            <a:lvl2pPr>
              <a:defRPr sz="2400">
                <a:solidFill>
                  <a:srgbClr val="162A52"/>
                </a:solidFill>
              </a:defRPr>
            </a:lvl2pPr>
            <a:lvl3pPr>
              <a:defRPr sz="2200">
                <a:solidFill>
                  <a:srgbClr val="162A52"/>
                </a:solidFill>
              </a:defRPr>
            </a:lvl3pPr>
            <a:lvl4pPr>
              <a:defRPr>
                <a:solidFill>
                  <a:srgbClr val="162A52"/>
                </a:solidFill>
              </a:defRPr>
            </a:lvl4pPr>
            <a:lvl5pPr>
              <a:defRPr>
                <a:solidFill>
                  <a:srgbClr val="162A5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7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-4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245870" y="1203599"/>
            <a:ext cx="7502843" cy="3528392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rgbClr val="162A52"/>
                </a:solidFill>
              </a:defRPr>
            </a:lvl1pPr>
            <a:lvl2pPr>
              <a:defRPr sz="2400">
                <a:solidFill>
                  <a:srgbClr val="162A52"/>
                </a:solidFill>
              </a:defRPr>
            </a:lvl2pPr>
            <a:lvl3pPr>
              <a:defRPr sz="2200">
                <a:solidFill>
                  <a:srgbClr val="162A52"/>
                </a:solidFill>
              </a:defRPr>
            </a:lvl3pPr>
            <a:lvl4pPr>
              <a:defRPr>
                <a:solidFill>
                  <a:srgbClr val="162A52"/>
                </a:solidFill>
              </a:defRPr>
            </a:lvl4pPr>
            <a:lvl5pPr>
              <a:defRPr>
                <a:solidFill>
                  <a:srgbClr val="162A5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255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2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53958"/>
            <a:ext cx="8425185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rgbClr val="162A52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1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0" y="0"/>
            <a:ext cx="9201150" cy="519185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9676" y="130622"/>
            <a:ext cx="7886700" cy="640928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5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167"/>
            <a:ext cx="1038095" cy="5133333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5912" y="0"/>
            <a:ext cx="7886700" cy="623859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rgbClr val="45637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4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8" y="2867769"/>
            <a:ext cx="4457700" cy="1000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9918" y="3917995"/>
            <a:ext cx="7886700" cy="6923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lang="en-US" sz="3600" b="1" kern="1200" baseline="0" dirty="0">
                <a:solidFill>
                  <a:schemeClr val="accent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SPRS 201 Training - DoD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1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331640" y="1197160"/>
            <a:ext cx="1816230" cy="3946340"/>
            <a:chOff x="1331640" y="1197160"/>
            <a:chExt cx="1816230" cy="3946340"/>
          </a:xfrm>
        </p:grpSpPr>
        <p:sp>
          <p:nvSpPr>
            <p:cNvPr id="6" name="Rectangle 5"/>
            <p:cNvSpPr/>
            <p:nvPr/>
          </p:nvSpPr>
          <p:spPr>
            <a:xfrm>
              <a:off x="2221755" y="1535714"/>
              <a:ext cx="36000" cy="3607786"/>
            </a:xfrm>
            <a:prstGeom prst="rect">
              <a:avLst/>
            </a:prstGeom>
            <a:solidFill>
              <a:srgbClr val="B487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31640" y="1197160"/>
              <a:ext cx="1816230" cy="338554"/>
            </a:xfrm>
            <a:prstGeom prst="rect">
              <a:avLst/>
            </a:prstGeom>
            <a:solidFill>
              <a:srgbClr val="B4872D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600" b="1" dirty="0">
                <a:solidFill>
                  <a:srgbClr val="444342"/>
                </a:solidFill>
                <a:cs typeface="Arial" pitchFamily="34" charset="0"/>
              </a:endParaRPr>
            </a:p>
          </p:txBody>
        </p:sp>
      </p:grpSp>
      <p:sp>
        <p:nvSpPr>
          <p:cNvPr id="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1484105" y="1258487"/>
            <a:ext cx="1511300" cy="2159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92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creen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8" y="2867769"/>
            <a:ext cx="4457700" cy="1000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918" y="3917995"/>
            <a:ext cx="7886700" cy="6923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lang="en-US" sz="3600" b="1" kern="1200" baseline="0" dirty="0">
                <a:solidFill>
                  <a:schemeClr val="accent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creen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9918" y="3917995"/>
            <a:ext cx="7886700" cy="6923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lang="en-US" sz="3600" b="1" kern="1200" baseline="0" dirty="0">
                <a:solidFill>
                  <a:schemeClr val="accent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76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creen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6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s and Contents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544" y="1563638"/>
            <a:ext cx="3168352" cy="31478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779912" y="1563638"/>
            <a:ext cx="4752528" cy="1722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779912" y="3415308"/>
            <a:ext cx="1476000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418176" y="3415308"/>
            <a:ext cx="1476000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7056440" y="3415308"/>
            <a:ext cx="1476000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creen - Thank You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363838"/>
            <a:ext cx="9144000" cy="1440160"/>
          </a:xfrm>
          <a:prstGeom prst="rect">
            <a:avLst/>
          </a:prstGeom>
          <a:solidFill>
            <a:srgbClr val="162A52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87482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4207169"/>
            <a:ext cx="9144000" cy="360039"/>
          </a:xfrm>
          <a:prstGeom prst="rect">
            <a:avLst/>
          </a:prstGeom>
        </p:spPr>
        <p:txBody>
          <a:bodyPr/>
          <a:lstStyle>
            <a:lvl1pPr algn="ctr">
              <a:defRPr lang="en-US" sz="1400" b="0" kern="1200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34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5004048" y="1347614"/>
            <a:ext cx="3168352" cy="3168352"/>
          </a:xfrm>
          <a:prstGeom prst="ellipse">
            <a:avLst/>
          </a:prstGeom>
          <a:solidFill>
            <a:srgbClr val="B4872D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04048" y="2401488"/>
            <a:ext cx="3168352" cy="100811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329" y="162496"/>
            <a:ext cx="1458942" cy="191188"/>
          </a:xfrm>
          <a:prstGeom prst="rect">
            <a:avLst/>
          </a:prstGeom>
        </p:spPr>
        <p:txBody>
          <a:bodyPr/>
          <a:lstStyle>
            <a:lvl1pPr>
              <a:defRPr lang="en-US" sz="800"/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0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1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3528" y="1203598"/>
            <a:ext cx="8425185" cy="3671615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331640" y="1197160"/>
            <a:ext cx="1816230" cy="3946340"/>
            <a:chOff x="1331640" y="1197160"/>
            <a:chExt cx="1816230" cy="3946340"/>
          </a:xfrm>
        </p:grpSpPr>
        <p:sp>
          <p:nvSpPr>
            <p:cNvPr id="6" name="Rectangle 5"/>
            <p:cNvSpPr/>
            <p:nvPr/>
          </p:nvSpPr>
          <p:spPr>
            <a:xfrm>
              <a:off x="2221755" y="1535714"/>
              <a:ext cx="36000" cy="3607786"/>
            </a:xfrm>
            <a:prstGeom prst="rect">
              <a:avLst/>
            </a:prstGeom>
            <a:solidFill>
              <a:srgbClr val="B487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31640" y="1197160"/>
              <a:ext cx="1816230" cy="338554"/>
            </a:xfrm>
            <a:prstGeom prst="rect">
              <a:avLst/>
            </a:prstGeom>
            <a:solidFill>
              <a:srgbClr val="B4872D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600" b="1" dirty="0">
                <a:solidFill>
                  <a:srgbClr val="444342"/>
                </a:solidFill>
                <a:cs typeface="Arial" pitchFamily="34" charset="0"/>
              </a:endParaRPr>
            </a:p>
          </p:txBody>
        </p:sp>
      </p:grpSp>
      <p:sp>
        <p:nvSpPr>
          <p:cNvPr id="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1484105" y="1258487"/>
            <a:ext cx="1511300" cy="2159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22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solidFill>
          <a:srgbClr val="446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3528" y="1203598"/>
            <a:ext cx="8425185" cy="3671615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87624" y="1203598"/>
            <a:ext cx="7561089" cy="3671615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rgbClr val="162A52"/>
                </a:solidFill>
              </a:defRPr>
            </a:lvl1pPr>
            <a:lvl2pPr>
              <a:defRPr sz="2400">
                <a:solidFill>
                  <a:srgbClr val="162A52"/>
                </a:solidFill>
              </a:defRPr>
            </a:lvl2pPr>
            <a:lvl3pPr>
              <a:defRPr sz="2200">
                <a:solidFill>
                  <a:srgbClr val="162A52"/>
                </a:solidFill>
              </a:defRPr>
            </a:lvl3pPr>
            <a:lvl4pPr>
              <a:defRPr>
                <a:solidFill>
                  <a:srgbClr val="162A52"/>
                </a:solidFill>
              </a:defRPr>
            </a:lvl4pPr>
            <a:lvl5pPr>
              <a:defRPr>
                <a:solidFill>
                  <a:srgbClr val="162A5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255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27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3528" y="1203598"/>
            <a:ext cx="8424936" cy="36716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rgbClr val="162A52"/>
                </a:solidFill>
              </a:defRPr>
            </a:lvl1pPr>
            <a:lvl2pPr marL="742950" indent="-285750">
              <a:buFontTx/>
              <a:buBlip>
                <a:blip r:embed="rId3"/>
              </a:buBlip>
              <a:defRPr sz="2400">
                <a:solidFill>
                  <a:srgbClr val="162A52"/>
                </a:solidFill>
              </a:defRPr>
            </a:lvl2pPr>
            <a:lvl3pPr marL="1143000" indent="-228600">
              <a:buFontTx/>
              <a:buBlip>
                <a:blip r:embed="rId3"/>
              </a:buBlip>
              <a:defRPr sz="2200">
                <a:solidFill>
                  <a:srgbClr val="162A52"/>
                </a:solidFill>
              </a:defRPr>
            </a:lvl3pPr>
            <a:lvl4pPr marL="1600200" indent="-228600">
              <a:buFontTx/>
              <a:buBlip>
                <a:blip r:embed="rId3"/>
              </a:buBlip>
              <a:defRPr>
                <a:solidFill>
                  <a:srgbClr val="162A52"/>
                </a:solidFill>
              </a:defRPr>
            </a:lvl4pPr>
            <a:lvl5pPr marL="2057400" indent="-228600">
              <a:buFontTx/>
              <a:buBlip>
                <a:blip r:embed="rId3"/>
              </a:buBlip>
              <a:defRPr>
                <a:solidFill>
                  <a:srgbClr val="162A5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2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3528" y="1203598"/>
            <a:ext cx="2952327" cy="36716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rgbClr val="162A52"/>
                </a:solidFill>
              </a:defRPr>
            </a:lvl1pPr>
            <a:lvl2pPr marL="742950" indent="-285750">
              <a:buFontTx/>
              <a:buBlip>
                <a:blip r:embed="rId3"/>
              </a:buBlip>
              <a:defRPr sz="2400">
                <a:solidFill>
                  <a:srgbClr val="162A52"/>
                </a:solidFill>
              </a:defRPr>
            </a:lvl2pPr>
            <a:lvl3pPr marL="1143000" indent="-228600">
              <a:buFontTx/>
              <a:buBlip>
                <a:blip r:embed="rId3"/>
              </a:buBlip>
              <a:defRPr sz="2200">
                <a:solidFill>
                  <a:srgbClr val="162A52"/>
                </a:solidFill>
              </a:defRPr>
            </a:lvl3pPr>
            <a:lvl4pPr marL="1600200" indent="-228600">
              <a:buFontTx/>
              <a:buBlip>
                <a:blip r:embed="rId3"/>
              </a:buBlip>
              <a:defRPr>
                <a:solidFill>
                  <a:srgbClr val="162A52"/>
                </a:solidFill>
              </a:defRPr>
            </a:lvl4pPr>
            <a:lvl5pPr marL="2057400" indent="-228600">
              <a:buFontTx/>
              <a:buBlip>
                <a:blip r:embed="rId3"/>
              </a:buBlip>
              <a:defRPr>
                <a:solidFill>
                  <a:srgbClr val="162A5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06080" y="1218406"/>
            <a:ext cx="548640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 l="-100000" r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1576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rgbClr val="B4872D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851920" y="3219822"/>
            <a:ext cx="1368152" cy="1482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2036163"/>
            <a:ext cx="9144000" cy="648072"/>
          </a:xfrm>
          <a:prstGeom prst="rect">
            <a:avLst/>
          </a:prstGeom>
        </p:spPr>
        <p:txBody>
          <a:bodyPr/>
          <a:lstStyle>
            <a:lvl1pPr algn="ctr">
              <a:defRPr lang="en-US" sz="3600" b="0" kern="1200" baseline="0" dirty="0">
                <a:solidFill>
                  <a:srgbClr val="B4872D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7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solidFill>
          <a:srgbClr val="162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3528" y="1341082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907704" y="1341082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491880" y="1341082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076056" y="1341082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99209" y="3147814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183385" y="3147814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767561" y="3147814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7351737" y="3147814"/>
            <a:ext cx="1440160" cy="12527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4872D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rgbClr val="446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69421" y="286544"/>
            <a:ext cx="2016224" cy="2184243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260726" y="1476772"/>
            <a:ext cx="2016224" cy="2184243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69421" y="2662808"/>
            <a:ext cx="2016224" cy="2184243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78116" y="1476772"/>
            <a:ext cx="2016224" cy="2184243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23528" y="1203598"/>
            <a:ext cx="8425185" cy="3671615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07255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7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bg>
      <p:bgPr>
        <a:solidFill>
          <a:srgbClr val="446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403648" y="267494"/>
            <a:ext cx="64008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703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rgbClr val="162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730022"/>
            <a:ext cx="8425184" cy="25755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9526" y="1183060"/>
            <a:ext cx="9153525" cy="3960440"/>
          </a:xfrm>
          <a:custGeom>
            <a:avLst/>
            <a:gdLst>
              <a:gd name="connsiteX0" fmla="*/ 0 w 9144000"/>
              <a:gd name="connsiteY0" fmla="*/ 0 h 3960440"/>
              <a:gd name="connsiteX1" fmla="*/ 9144000 w 9144000"/>
              <a:gd name="connsiteY1" fmla="*/ 0 h 3960440"/>
              <a:gd name="connsiteX2" fmla="*/ 9144000 w 9144000"/>
              <a:gd name="connsiteY2" fmla="*/ 3960440 h 3960440"/>
              <a:gd name="connsiteX3" fmla="*/ 0 w 9144000"/>
              <a:gd name="connsiteY3" fmla="*/ 3960440 h 3960440"/>
              <a:gd name="connsiteX4" fmla="*/ 0 w 9144000"/>
              <a:gd name="connsiteY4" fmla="*/ 0 h 3960440"/>
              <a:gd name="connsiteX0" fmla="*/ 0 w 9153525"/>
              <a:gd name="connsiteY0" fmla="*/ 3276600 h 3960440"/>
              <a:gd name="connsiteX1" fmla="*/ 9153525 w 9153525"/>
              <a:gd name="connsiteY1" fmla="*/ 0 h 3960440"/>
              <a:gd name="connsiteX2" fmla="*/ 9153525 w 9153525"/>
              <a:gd name="connsiteY2" fmla="*/ 3960440 h 3960440"/>
              <a:gd name="connsiteX3" fmla="*/ 9525 w 9153525"/>
              <a:gd name="connsiteY3" fmla="*/ 3960440 h 3960440"/>
              <a:gd name="connsiteX4" fmla="*/ 0 w 9153525"/>
              <a:gd name="connsiteY4" fmla="*/ 327660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3960440">
                <a:moveTo>
                  <a:pt x="0" y="3276600"/>
                </a:moveTo>
                <a:lnTo>
                  <a:pt x="9153525" y="0"/>
                </a:lnTo>
                <a:lnTo>
                  <a:pt x="9153525" y="3960440"/>
                </a:lnTo>
                <a:lnTo>
                  <a:pt x="9525" y="3960440"/>
                </a:lnTo>
                <a:lnTo>
                  <a:pt x="0" y="3276600"/>
                </a:lnTo>
                <a:close/>
              </a:path>
            </a:pathLst>
          </a:custGeom>
          <a:solidFill>
            <a:srgbClr val="44607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347864" y="1183060"/>
            <a:ext cx="5486400" cy="3657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3529" y="1203598"/>
            <a:ext cx="2952328" cy="36716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bg1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sz="2200">
                <a:solidFill>
                  <a:schemeClr val="bg1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7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544" y="1563638"/>
            <a:ext cx="3168352" cy="31478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779912" y="1563638"/>
            <a:ext cx="4752528" cy="1722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779912" y="3415308"/>
            <a:ext cx="1476000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418176" y="3415308"/>
            <a:ext cx="1476000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7056440" y="3415308"/>
            <a:ext cx="1476000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779912" y="920899"/>
            <a:ext cx="4752528" cy="1866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779912" y="2859782"/>
            <a:ext cx="4752528" cy="2010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90550" y="915566"/>
            <a:ext cx="3117354" cy="3960440"/>
          </a:xfrm>
          <a:prstGeom prst="rect">
            <a:avLst/>
          </a:prstGeom>
          <a:solidFill>
            <a:srgbClr val="B48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9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bg>
      <p:bgPr>
        <a:solidFill>
          <a:srgbClr val="162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339502"/>
            <a:ext cx="6084168" cy="21602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059832" y="2624708"/>
            <a:ext cx="6084168" cy="21602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-20538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14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solidFill>
          <a:srgbClr val="446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3528" y="1203598"/>
            <a:ext cx="8425185" cy="3671615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699542"/>
            <a:ext cx="8425185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rgbClr val="162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9552" y="1131590"/>
            <a:ext cx="4032448" cy="21602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9552" y="3291830"/>
            <a:ext cx="1656184" cy="1440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195736" y="3291830"/>
            <a:ext cx="2376264" cy="1440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716016" y="1203598"/>
            <a:ext cx="4032697" cy="36716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730022"/>
            <a:ext cx="8425184" cy="25755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2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rgbClr val="162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1203598"/>
            <a:ext cx="4104456" cy="1728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1203598"/>
            <a:ext cx="4104456" cy="1728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44008" y="3060973"/>
            <a:ext cx="4104456" cy="1728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29900" y="3061296"/>
            <a:ext cx="4104000" cy="1728192"/>
          </a:xfrm>
          <a:prstGeom prst="rect">
            <a:avLst/>
          </a:prstGeom>
          <a:solidFill>
            <a:srgbClr val="B48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730022"/>
            <a:ext cx="8425184" cy="25755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57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bg>
      <p:bgPr>
        <a:solidFill>
          <a:srgbClr val="162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312" y="2730636"/>
            <a:ext cx="2040674" cy="20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42" y="2730636"/>
            <a:ext cx="2040674" cy="20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752750" y="2812503"/>
            <a:ext cx="1874748" cy="1273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881512" y="2812503"/>
            <a:ext cx="1874748" cy="1273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576763" y="2331939"/>
            <a:ext cx="2346784" cy="16057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3528" y="339502"/>
            <a:ext cx="8425185" cy="199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1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3528" y="1203599"/>
            <a:ext cx="8425185" cy="3528392"/>
          </a:xfrm>
          <a:prstGeom prst="rect">
            <a:avLst/>
          </a:prstGeom>
        </p:spPr>
        <p:txBody>
          <a:bodyPr/>
          <a:lstStyle>
            <a:lvl1pPr>
              <a:defRPr sz="26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1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87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0" y="0"/>
            <a:ext cx="9201150" cy="519185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9676" y="130622"/>
            <a:ext cx="7886700" cy="640928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167"/>
            <a:ext cx="1038095" cy="5133333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5912" y="0"/>
            <a:ext cx="7886700" cy="623859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rgbClr val="45637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4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3528" y="1203598"/>
            <a:ext cx="8424936" cy="36716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rgbClr val="162A52"/>
                </a:solidFill>
              </a:defRPr>
            </a:lvl1pPr>
            <a:lvl2pPr marL="742950" indent="-285750">
              <a:buFontTx/>
              <a:buBlip>
                <a:blip r:embed="rId3"/>
              </a:buBlip>
              <a:defRPr sz="2400">
                <a:solidFill>
                  <a:srgbClr val="162A52"/>
                </a:solidFill>
              </a:defRPr>
            </a:lvl2pPr>
            <a:lvl3pPr marL="1143000" indent="-228600">
              <a:buFontTx/>
              <a:buBlip>
                <a:blip r:embed="rId3"/>
              </a:buBlip>
              <a:defRPr sz="2200">
                <a:solidFill>
                  <a:srgbClr val="162A52"/>
                </a:solidFill>
              </a:defRPr>
            </a:lvl3pPr>
            <a:lvl4pPr marL="1600200" indent="-228600">
              <a:buFontTx/>
              <a:buBlip>
                <a:blip r:embed="rId3"/>
              </a:buBlip>
              <a:defRPr>
                <a:solidFill>
                  <a:srgbClr val="162A52"/>
                </a:solidFill>
              </a:defRPr>
            </a:lvl4pPr>
            <a:lvl5pPr marL="2057400" indent="-228600">
              <a:buFontTx/>
              <a:buBlip>
                <a:blip r:embed="rId3"/>
              </a:buBlip>
              <a:defRPr>
                <a:solidFill>
                  <a:srgbClr val="162A5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3528" y="1203598"/>
            <a:ext cx="2952327" cy="36716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 baseline="0">
                <a:solidFill>
                  <a:srgbClr val="162A52"/>
                </a:solidFill>
              </a:defRPr>
            </a:lvl1pPr>
            <a:lvl2pPr marL="742950" indent="-285750">
              <a:buFontTx/>
              <a:buBlip>
                <a:blip r:embed="rId3"/>
              </a:buBlip>
              <a:defRPr sz="2400">
                <a:solidFill>
                  <a:srgbClr val="162A52"/>
                </a:solidFill>
              </a:defRPr>
            </a:lvl2pPr>
            <a:lvl3pPr marL="1143000" indent="-228600">
              <a:buFontTx/>
              <a:buBlip>
                <a:blip r:embed="rId3"/>
              </a:buBlip>
              <a:defRPr sz="2200">
                <a:solidFill>
                  <a:srgbClr val="162A52"/>
                </a:solidFill>
              </a:defRPr>
            </a:lvl3pPr>
            <a:lvl4pPr marL="1600200" indent="-228600">
              <a:buFontTx/>
              <a:buBlip>
                <a:blip r:embed="rId3"/>
              </a:buBlip>
              <a:defRPr>
                <a:solidFill>
                  <a:srgbClr val="162A52"/>
                </a:solidFill>
              </a:defRPr>
            </a:lvl4pPr>
            <a:lvl5pPr marL="2057400" indent="-228600">
              <a:buFontTx/>
              <a:buBlip>
                <a:blip r:embed="rId3"/>
              </a:buBlip>
              <a:defRPr>
                <a:solidFill>
                  <a:srgbClr val="162A5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06080" y="1218406"/>
            <a:ext cx="548640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98904" y="123479"/>
            <a:ext cx="7641448" cy="648072"/>
          </a:xfrm>
          <a:prstGeom prst="rect">
            <a:avLst/>
          </a:prstGeom>
        </p:spPr>
        <p:txBody>
          <a:bodyPr/>
          <a:lstStyle>
            <a:lvl1pPr algn="l">
              <a:defRPr lang="en-US" sz="3600" b="0" kern="1200" baseline="0" dirty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6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 l="-100000" r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1576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rgbClr val="B4872D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851920" y="3219822"/>
            <a:ext cx="1368152" cy="1482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2036163"/>
            <a:ext cx="9144000" cy="648072"/>
          </a:xfrm>
          <a:prstGeom prst="rect">
            <a:avLst/>
          </a:prstGeom>
        </p:spPr>
        <p:txBody>
          <a:bodyPr/>
          <a:lstStyle>
            <a:lvl1pPr algn="ctr">
              <a:defRPr lang="en-US" sz="3600" b="0" kern="1200" baseline="0" dirty="0">
                <a:solidFill>
                  <a:srgbClr val="B4872D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 l="-100000" r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6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0" r:id="rId3"/>
    <p:sldLayoutId id="2147483680" r:id="rId4"/>
    <p:sldLayoutId id="2147483661" r:id="rId5"/>
    <p:sldLayoutId id="2147483664" r:id="rId6"/>
    <p:sldLayoutId id="2147483663" r:id="rId7"/>
    <p:sldLayoutId id="2147483672" r:id="rId8"/>
    <p:sldLayoutId id="2147483736" r:id="rId9"/>
    <p:sldLayoutId id="2147483676" r:id="rId10"/>
    <p:sldLayoutId id="2147483655" r:id="rId11"/>
    <p:sldLayoutId id="2147483665" r:id="rId12"/>
    <p:sldLayoutId id="2147483669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5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656" r:id="rId25"/>
    <p:sldLayoutId id="2147483708" r:id="rId26"/>
    <p:sldLayoutId id="2147483709" r:id="rId27"/>
    <p:sldLayoutId id="2147483711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57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34" r:id="rId2"/>
    <p:sldLayoutId id="2147483685" r:id="rId3"/>
    <p:sldLayoutId id="2147483735" r:id="rId4"/>
    <p:sldLayoutId id="2147483701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8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cr.gov/" TargetMode="Externa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5536" y="3895591"/>
            <a:ext cx="7886700" cy="692383"/>
          </a:xfrm>
        </p:spPr>
        <p:txBody>
          <a:bodyPr/>
          <a:lstStyle/>
          <a:p>
            <a:r>
              <a:rPr lang="en-US" dirty="0"/>
              <a:t>SPRS 201 Training - DoD Only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7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Detailed Risk Analysis Report Top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630936"/>
            <a:ext cx="5522976" cy="4517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1544"/>
            <a:ext cx="7641448" cy="648072"/>
          </a:xfrm>
        </p:spPr>
        <p:txBody>
          <a:bodyPr/>
          <a:lstStyle/>
          <a:p>
            <a:r>
              <a:rPr lang="en-US" dirty="0"/>
              <a:t>Detailed Risk Analysis Report (Top)</a:t>
            </a:r>
          </a:p>
        </p:txBody>
      </p:sp>
      <p:grpSp>
        <p:nvGrpSpPr>
          <p:cNvPr id="25" name="Group 24" title="Detailed Risk Analysis Report Top"/>
          <p:cNvGrpSpPr/>
          <p:nvPr/>
        </p:nvGrpSpPr>
        <p:grpSpPr>
          <a:xfrm>
            <a:off x="4737745" y="1349540"/>
            <a:ext cx="4476593" cy="424732"/>
            <a:chOff x="4737745" y="1349540"/>
            <a:chExt cx="4476593" cy="424732"/>
          </a:xfrm>
        </p:grpSpPr>
        <p:sp>
          <p:nvSpPr>
            <p:cNvPr id="4" name="Rectangle 3"/>
            <p:cNvSpPr/>
            <p:nvPr/>
          </p:nvSpPr>
          <p:spPr>
            <a:xfrm>
              <a:off x="6606941" y="1349540"/>
              <a:ext cx="260739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Difference between bid and </a:t>
              </a:r>
            </a:p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Average Price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737745" y="1411793"/>
              <a:ext cx="2008467" cy="220294"/>
              <a:chOff x="4737745" y="1411793"/>
              <a:chExt cx="2008467" cy="220294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H="1">
                <a:off x="4755486" y="1419444"/>
                <a:ext cx="1990726" cy="10451"/>
              </a:xfrm>
              <a:prstGeom prst="line">
                <a:avLst/>
              </a:prstGeom>
              <a:ln w="38100">
                <a:solidFill>
                  <a:srgbClr val="45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4737745" y="1411793"/>
                <a:ext cx="0" cy="220294"/>
              </a:xfrm>
              <a:prstGeom prst="straightConnector1">
                <a:avLst/>
              </a:prstGeom>
              <a:ln w="38100">
                <a:solidFill>
                  <a:srgbClr val="45637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 title="Secomd Table"/>
          <p:cNvGrpSpPr/>
          <p:nvPr/>
        </p:nvGrpSpPr>
        <p:grpSpPr>
          <a:xfrm>
            <a:off x="5308617" y="2473531"/>
            <a:ext cx="3835383" cy="573500"/>
            <a:chOff x="5598763" y="2728508"/>
            <a:chExt cx="3835383" cy="573500"/>
          </a:xfrm>
        </p:grpSpPr>
        <p:sp>
          <p:nvSpPr>
            <p:cNvPr id="5" name="Rectangle 4"/>
            <p:cNvSpPr/>
            <p:nvPr/>
          </p:nvSpPr>
          <p:spPr>
            <a:xfrm>
              <a:off x="6826749" y="2728508"/>
              <a:ext cx="260739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Historical prices </a:t>
              </a:r>
              <a:r>
                <a:rPr lang="en-US" sz="1200" b="1" dirty="0" smtClean="0">
                  <a:solidFill>
                    <a:srgbClr val="162A52"/>
                  </a:solidFill>
                  <a:cs typeface="Arial" pitchFamily="34" charset="0"/>
                </a:rPr>
                <a:t>escalated </a:t>
              </a:r>
            </a:p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 smtClean="0">
                  <a:solidFill>
                    <a:srgbClr val="162A52"/>
                  </a:solidFill>
                  <a:cs typeface="Arial" pitchFamily="34" charset="0"/>
                </a:rPr>
                <a:t>for </a:t>
              </a: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inflation</a:t>
              </a:r>
            </a:p>
          </p:txBody>
        </p:sp>
        <p:grpSp>
          <p:nvGrpSpPr>
            <p:cNvPr id="10" name="Group 9" descr="Block Arrow" title="Block Arrow"/>
            <p:cNvGrpSpPr/>
            <p:nvPr/>
          </p:nvGrpSpPr>
          <p:grpSpPr>
            <a:xfrm>
              <a:off x="5598763" y="2934743"/>
              <a:ext cx="1417498" cy="367265"/>
              <a:chOff x="5033913" y="3680923"/>
              <a:chExt cx="1417498" cy="367265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H="1">
                <a:off x="5033913" y="3680923"/>
                <a:ext cx="1417498" cy="0"/>
              </a:xfrm>
              <a:prstGeom prst="line">
                <a:avLst/>
              </a:prstGeom>
              <a:ln w="38100">
                <a:solidFill>
                  <a:srgbClr val="45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5056471" y="3680923"/>
                <a:ext cx="0" cy="367265"/>
              </a:xfrm>
              <a:prstGeom prst="straightConnector1">
                <a:avLst/>
              </a:prstGeom>
              <a:ln w="38100">
                <a:solidFill>
                  <a:srgbClr val="45637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 title="Click Next"/>
          <p:cNvGrpSpPr/>
          <p:nvPr/>
        </p:nvGrpSpPr>
        <p:grpSpPr>
          <a:xfrm>
            <a:off x="5931674" y="3920925"/>
            <a:ext cx="3569677" cy="776943"/>
            <a:chOff x="6213028" y="3885756"/>
            <a:chExt cx="3569677" cy="776943"/>
          </a:xfrm>
        </p:grpSpPr>
        <p:sp>
          <p:nvSpPr>
            <p:cNvPr id="6" name="Rectangle 5"/>
            <p:cNvSpPr/>
            <p:nvPr/>
          </p:nvSpPr>
          <p:spPr>
            <a:xfrm>
              <a:off x="6822988" y="3885756"/>
              <a:ext cx="295971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Click Next or Page # to </a:t>
              </a:r>
              <a:endParaRPr lang="en-US" sz="1200" b="1" dirty="0" smtClean="0">
                <a:solidFill>
                  <a:srgbClr val="162A52"/>
                </a:solidFill>
                <a:cs typeface="Arial" pitchFamily="34" charset="0"/>
              </a:endParaRPr>
            </a:p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 smtClean="0">
                  <a:solidFill>
                    <a:srgbClr val="162A52"/>
                  </a:solidFill>
                  <a:cs typeface="Arial" pitchFamily="34" charset="0"/>
                </a:rPr>
                <a:t>view </a:t>
              </a: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all Purchase History</a:t>
              </a:r>
            </a:p>
          </p:txBody>
        </p:sp>
        <p:grpSp>
          <p:nvGrpSpPr>
            <p:cNvPr id="13" name="Group 12" descr="Block Arrow" title="Block Arrow"/>
            <p:cNvGrpSpPr/>
            <p:nvPr/>
          </p:nvGrpSpPr>
          <p:grpSpPr>
            <a:xfrm>
              <a:off x="6213028" y="4322799"/>
              <a:ext cx="1874520" cy="339900"/>
              <a:chOff x="5584874" y="4028601"/>
              <a:chExt cx="1874520" cy="339900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5584874" y="4368501"/>
                <a:ext cx="1874520" cy="0"/>
              </a:xfrm>
              <a:prstGeom prst="straightConnector1">
                <a:avLst/>
              </a:prstGeom>
              <a:ln w="38100">
                <a:solidFill>
                  <a:srgbClr val="45637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7446092" y="4028601"/>
                <a:ext cx="0" cy="339900"/>
              </a:xfrm>
              <a:prstGeom prst="line">
                <a:avLst/>
              </a:prstGeom>
              <a:ln w="38100">
                <a:solidFill>
                  <a:srgbClr val="45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813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title="Risk Analysis 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55" y="495106"/>
            <a:ext cx="468642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68" y="36389"/>
            <a:ext cx="7641448" cy="648072"/>
          </a:xfrm>
        </p:spPr>
        <p:txBody>
          <a:bodyPr/>
          <a:lstStyle/>
          <a:p>
            <a:r>
              <a:rPr lang="en-US" sz="3200" dirty="0"/>
              <a:t>Detailed Risk Analysis Report (Bottom)</a:t>
            </a:r>
          </a:p>
        </p:txBody>
      </p:sp>
      <p:grpSp>
        <p:nvGrpSpPr>
          <p:cNvPr id="12" name="Group 11" title="Expected Range Control Limits"/>
          <p:cNvGrpSpPr/>
          <p:nvPr/>
        </p:nvGrpSpPr>
        <p:grpSpPr>
          <a:xfrm>
            <a:off x="1063702" y="3916008"/>
            <a:ext cx="2737022" cy="978729"/>
            <a:chOff x="1063702" y="3916008"/>
            <a:chExt cx="2737022" cy="978729"/>
          </a:xfrm>
        </p:grpSpPr>
        <p:sp>
          <p:nvSpPr>
            <p:cNvPr id="6" name="Rectangle 5"/>
            <p:cNvSpPr/>
            <p:nvPr/>
          </p:nvSpPr>
          <p:spPr>
            <a:xfrm>
              <a:off x="1063702" y="3916008"/>
              <a:ext cx="2737022" cy="978729"/>
            </a:xfrm>
            <a:prstGeom prst="rect">
              <a:avLst/>
            </a:prstGeom>
            <a:solidFill>
              <a:schemeClr val="bg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marL="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Expected Range Control Limits</a:t>
              </a:r>
            </a:p>
            <a:p>
              <a:pPr>
                <a:tabLst>
                  <a:tab pos="114300" algn="l"/>
                  <a:tab pos="571500" algn="l"/>
                </a:tabLst>
              </a:pPr>
              <a:r>
                <a:rPr lang="en-US" sz="1200" b="1" dirty="0">
                  <a:ln w="3175"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rgbClr val="FEFE4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LCL – Lower Control Limit</a:t>
              </a:r>
            </a:p>
            <a:p>
              <a:pPr>
                <a:tabLst>
                  <a:tab pos="114300" algn="l"/>
                  <a:tab pos="571500" algn="l"/>
                </a:tabLst>
              </a:pPr>
              <a:r>
                <a:rPr lang="en-US" sz="1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 Price </a:t>
              </a:r>
            </a:p>
            <a:p>
              <a:pPr>
                <a:tabLst>
                  <a:tab pos="114300" algn="l"/>
                  <a:tab pos="571500" algn="l"/>
                </a:tabLst>
              </a:pPr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UCL – Upper Control Limit</a:t>
              </a:r>
            </a:p>
            <a:p>
              <a:pPr>
                <a:tabLst>
                  <a:tab pos="114300" algn="l"/>
                  <a:tab pos="571500" algn="l"/>
                </a:tabLst>
              </a:pPr>
              <a:r>
                <a:rPr lang="en-US" sz="1200" b="1" dirty="0">
                  <a:ln w="3175"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rgbClr val="FEFE4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12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1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Bid</a:t>
              </a:r>
            </a:p>
          </p:txBody>
        </p:sp>
        <p:sp>
          <p:nvSpPr>
            <p:cNvPr id="7" name="Flowchart: Connector 6" descr="Green Circle" title="Green Circle"/>
            <p:cNvSpPr/>
            <p:nvPr/>
          </p:nvSpPr>
          <p:spPr>
            <a:xfrm>
              <a:off x="1169436" y="4679754"/>
              <a:ext cx="133350" cy="123825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23" name="Group 22" title="Historical Prices "/>
          <p:cNvGrpSpPr/>
          <p:nvPr/>
        </p:nvGrpSpPr>
        <p:grpSpPr>
          <a:xfrm>
            <a:off x="1097657" y="1280165"/>
            <a:ext cx="3308878" cy="969883"/>
            <a:chOff x="1123790" y="1280165"/>
            <a:chExt cx="3308878" cy="969883"/>
          </a:xfrm>
        </p:grpSpPr>
        <p:sp>
          <p:nvSpPr>
            <p:cNvPr id="4" name="Rectangle 3"/>
            <p:cNvSpPr/>
            <p:nvPr/>
          </p:nvSpPr>
          <p:spPr>
            <a:xfrm>
              <a:off x="1123790" y="1640650"/>
              <a:ext cx="2594775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Historical Prices </a:t>
              </a:r>
            </a:p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(with inflation) plotted </a:t>
              </a:r>
            </a:p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over predicted range</a:t>
              </a:r>
            </a:p>
          </p:txBody>
        </p:sp>
        <p:cxnSp>
          <p:nvCxnSpPr>
            <p:cNvPr id="8" name="Elbow Connector 7" descr="Elbow Connector" title="Elbow Connector"/>
            <p:cNvCxnSpPr>
              <a:stCxn id="4" idx="0"/>
            </p:cNvCxnSpPr>
            <p:nvPr/>
          </p:nvCxnSpPr>
          <p:spPr>
            <a:xfrm rot="5400000" flipH="1" flipV="1">
              <a:off x="3246680" y="454662"/>
              <a:ext cx="360486" cy="2011491"/>
            </a:xfrm>
            <a:prstGeom prst="bentConnector2">
              <a:avLst/>
            </a:prstGeom>
            <a:ln w="38100">
              <a:solidFill>
                <a:srgbClr val="45637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 title="Plot of Bids"/>
          <p:cNvGrpSpPr/>
          <p:nvPr/>
        </p:nvGrpSpPr>
        <p:grpSpPr>
          <a:xfrm>
            <a:off x="1097657" y="3266180"/>
            <a:ext cx="3186960" cy="424732"/>
            <a:chOff x="1001865" y="2840053"/>
            <a:chExt cx="3186960" cy="424732"/>
          </a:xfrm>
        </p:grpSpPr>
        <p:sp>
          <p:nvSpPr>
            <p:cNvPr id="5" name="Rectangle 4"/>
            <p:cNvSpPr/>
            <p:nvPr/>
          </p:nvSpPr>
          <p:spPr>
            <a:xfrm>
              <a:off x="1001865" y="2840053"/>
              <a:ext cx="2609206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Bids plotted over </a:t>
              </a:r>
            </a:p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predicted range</a:t>
              </a:r>
            </a:p>
          </p:txBody>
        </p:sp>
        <p:cxnSp>
          <p:nvCxnSpPr>
            <p:cNvPr id="9" name="Elbow Connector 8" descr="Elbow Connector" title="Elbow Connector"/>
            <p:cNvCxnSpPr/>
            <p:nvPr/>
          </p:nvCxnSpPr>
          <p:spPr>
            <a:xfrm flipV="1">
              <a:off x="2420985" y="2969623"/>
              <a:ext cx="1767840" cy="6096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45637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74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Analysis – High Risk Alert</a:t>
            </a:r>
          </a:p>
        </p:txBody>
      </p:sp>
      <p:sp>
        <p:nvSpPr>
          <p:cNvPr id="3" name="Rectangle 2"/>
          <p:cNvSpPr/>
          <p:nvPr/>
        </p:nvSpPr>
        <p:spPr>
          <a:xfrm>
            <a:off x="894521" y="728376"/>
            <a:ext cx="76571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If the HIGH RISK ITEM alert is displayed in the Header click to display the Agency-supplied risk detail</a:t>
            </a:r>
          </a:p>
        </p:txBody>
      </p:sp>
      <p:pic>
        <p:nvPicPr>
          <p:cNvPr id="5" name="Picture 4" title="Risk Analysis – High Risk Alert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16" y="1161288"/>
            <a:ext cx="7031736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40" y="-15865"/>
            <a:ext cx="7641448" cy="648072"/>
          </a:xfrm>
        </p:spPr>
        <p:txBody>
          <a:bodyPr/>
          <a:lstStyle/>
          <a:p>
            <a:r>
              <a:rPr lang="en-US" dirty="0"/>
              <a:t>Risk Analysis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High </a:t>
            </a:r>
            <a:r>
              <a:rPr lang="en-US" dirty="0"/>
              <a:t>Risk </a:t>
            </a:r>
            <a:r>
              <a:rPr lang="en-US" dirty="0" smtClean="0"/>
              <a:t>Alert </a:t>
            </a:r>
            <a:r>
              <a:rPr lang="en-US" dirty="0" smtClean="0">
                <a:solidFill>
                  <a:srgbClr val="1B3453"/>
                </a:solidFill>
              </a:rPr>
              <a:t>2</a:t>
            </a:r>
            <a:endParaRPr lang="en-US" dirty="0">
              <a:solidFill>
                <a:srgbClr val="1B3453"/>
              </a:solidFill>
            </a:endParaRPr>
          </a:p>
        </p:txBody>
      </p:sp>
      <p:grpSp>
        <p:nvGrpSpPr>
          <p:cNvPr id="13" name="Group 12" title="Risk Analysis – High Risk Alert"/>
          <p:cNvGrpSpPr/>
          <p:nvPr/>
        </p:nvGrpSpPr>
        <p:grpSpPr>
          <a:xfrm>
            <a:off x="676235" y="1517358"/>
            <a:ext cx="3387256" cy="2952156"/>
            <a:chOff x="763325" y="1517358"/>
            <a:chExt cx="3387256" cy="2952156"/>
          </a:xfrm>
        </p:grpSpPr>
        <p:sp>
          <p:nvSpPr>
            <p:cNvPr id="10" name="Rectangle 9"/>
            <p:cNvSpPr/>
            <p:nvPr/>
          </p:nvSpPr>
          <p:spPr>
            <a:xfrm>
              <a:off x="1017766" y="1517358"/>
              <a:ext cx="2607397" cy="240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Agency-supplied risk detail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3325" y="2878742"/>
              <a:ext cx="3387256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Provides one or more reasons for </a:t>
              </a:r>
              <a:endParaRPr lang="en-US" sz="1200" b="1" dirty="0" smtClean="0">
                <a:solidFill>
                  <a:srgbClr val="162A52"/>
                </a:solidFill>
                <a:cs typeface="Arial" pitchFamily="34" charset="0"/>
              </a:endParaRPr>
            </a:p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 smtClean="0">
                  <a:solidFill>
                    <a:srgbClr val="162A52"/>
                  </a:solidFill>
                  <a:cs typeface="Arial" pitchFamily="34" charset="0"/>
                </a:rPr>
                <a:t>the </a:t>
              </a: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item to be considered </a:t>
              </a:r>
              <a:r>
                <a:rPr lang="en-US" sz="1200" b="1" dirty="0" smtClean="0">
                  <a:solidFill>
                    <a:srgbClr val="162A52"/>
                  </a:solidFill>
                  <a:cs typeface="Arial" pitchFamily="34" charset="0"/>
                </a:rPr>
                <a:t>High </a:t>
              </a: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Risk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3325" y="4044782"/>
              <a:ext cx="3299791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Shows suggested </a:t>
              </a:r>
              <a:r>
                <a:rPr lang="en-US" sz="1200" b="1" dirty="0" smtClean="0">
                  <a:solidFill>
                    <a:srgbClr val="162A52"/>
                  </a:solidFill>
                  <a:cs typeface="Arial" pitchFamily="34" charset="0"/>
                </a:rPr>
                <a:t>mitigation </a:t>
              </a:r>
            </a:p>
            <a:p>
              <a:pPr marL="114300" lvl="1">
                <a:lnSpc>
                  <a:spcPct val="80000"/>
                </a:lnSpc>
                <a:spcBef>
                  <a:spcPct val="20000"/>
                </a:spcBef>
                <a:buClr>
                  <a:srgbClr val="0070C0"/>
                </a:buClr>
                <a:buSzPct val="125000"/>
                <a:defRPr/>
              </a:pPr>
              <a:r>
                <a:rPr lang="en-US" sz="1200" b="1" dirty="0" smtClean="0">
                  <a:solidFill>
                    <a:srgbClr val="162A52"/>
                  </a:solidFill>
                  <a:cs typeface="Arial" pitchFamily="34" charset="0"/>
                </a:rPr>
                <a:t>strategies based </a:t>
              </a: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on </a:t>
              </a:r>
              <a:r>
                <a:rPr lang="en-US" sz="1200" b="1" dirty="0" smtClean="0">
                  <a:solidFill>
                    <a:srgbClr val="162A52"/>
                  </a:solidFill>
                  <a:cs typeface="Arial" pitchFamily="34" charset="0"/>
                </a:rPr>
                <a:t>agency </a:t>
              </a:r>
              <a:r>
                <a:rPr lang="en-US" sz="1200" b="1" dirty="0">
                  <a:solidFill>
                    <a:srgbClr val="162A52"/>
                  </a:solidFill>
                  <a:cs typeface="Arial" pitchFamily="34" charset="0"/>
                </a:rPr>
                <a:t>policies</a:t>
              </a:r>
            </a:p>
          </p:txBody>
        </p:sp>
      </p:grpSp>
      <p:pic>
        <p:nvPicPr>
          <p:cNvPr id="4" name="Picture 3" title="Risk Analysis – High Risk Alert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21024" y="475488"/>
            <a:ext cx="531266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title="Risk Analysis Report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16" y="1161288"/>
            <a:ext cx="7031736" cy="393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4" y="-59408"/>
            <a:ext cx="7641448" cy="648072"/>
          </a:xfrm>
        </p:spPr>
        <p:txBody>
          <a:bodyPr/>
          <a:lstStyle/>
          <a:p>
            <a:r>
              <a:rPr lang="en-US" sz="3200" dirty="0"/>
              <a:t>Risk Analysis Report </a:t>
            </a:r>
            <a:r>
              <a:rPr lang="en-US" sz="3200" dirty="0" smtClean="0"/>
              <a:t>Detail </a:t>
            </a:r>
            <a:r>
              <a:rPr lang="en-US" sz="3200" dirty="0" smtClean="0">
                <a:solidFill>
                  <a:srgbClr val="1B3453"/>
                </a:solidFill>
              </a:rPr>
              <a:t>27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410805" y="336050"/>
            <a:ext cx="1828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accent2"/>
                </a:solidFill>
                <a:cs typeface="Arial" pitchFamily="34" charset="0"/>
              </a:rPr>
              <a:t>Supplier Risk Scores</a:t>
            </a:r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: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196061" y="336050"/>
            <a:ext cx="4659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Same SR 5-color scheme </a:t>
            </a:r>
          </a:p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Number = actual score</a:t>
            </a:r>
          </a:p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* = no </a:t>
            </a:r>
            <a:r>
              <a:rPr lang="en-US" sz="1200" b="1" dirty="0" err="1">
                <a:solidFill>
                  <a:schemeClr val="accent2"/>
                </a:solidFill>
                <a:cs typeface="Arial" pitchFamily="34" charset="0"/>
              </a:rPr>
              <a:t>scorable</a:t>
            </a:r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 data, but vendor has contracts in EDA/WAWF</a:t>
            </a:r>
          </a:p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NO SCORE = vendor has no PPI</a:t>
            </a:r>
          </a:p>
        </p:txBody>
      </p:sp>
      <p:grpSp>
        <p:nvGrpSpPr>
          <p:cNvPr id="9" name="Group 8" title="Supplier Risk Score"/>
          <p:cNvGrpSpPr/>
          <p:nvPr/>
        </p:nvGrpSpPr>
        <p:grpSpPr>
          <a:xfrm>
            <a:off x="6189146" y="1451934"/>
            <a:ext cx="2803780" cy="1531317"/>
            <a:chOff x="6189146" y="1451934"/>
            <a:chExt cx="2803780" cy="1531317"/>
          </a:xfrm>
        </p:grpSpPr>
        <p:sp>
          <p:nvSpPr>
            <p:cNvPr id="6" name="Rectangle 5"/>
            <p:cNvSpPr/>
            <p:nvPr/>
          </p:nvSpPr>
          <p:spPr>
            <a:xfrm>
              <a:off x="6976978" y="1451934"/>
              <a:ext cx="2015948" cy="553998"/>
            </a:xfrm>
            <a:prstGeom prst="rect">
              <a:avLst/>
            </a:prstGeom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Supplier Risk Score</a:t>
              </a:r>
            </a:p>
            <a:p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Each Score is a link to </a:t>
              </a:r>
            </a:p>
            <a:p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Detailed Supplier Risk </a:t>
              </a:r>
              <a:r>
                <a:rPr lang="en-US" sz="1000" b="1" dirty="0" smtClean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Report</a:t>
              </a:r>
              <a:endParaRPr lang="en-US" sz="1000" b="1" dirty="0">
                <a:solidFill>
                  <a:srgbClr val="162A52"/>
                </a:solidFill>
                <a:latin typeface="+mn-lt"/>
                <a:ea typeface="+mn-ea"/>
                <a:cs typeface="Arial" pitchFamily="34" charset="0"/>
              </a:endParaRPr>
            </a:p>
          </p:txBody>
        </p:sp>
        <p:cxnSp>
          <p:nvCxnSpPr>
            <p:cNvPr id="10" name="Elbow Connector 9" title="Arrow"/>
            <p:cNvCxnSpPr>
              <a:stCxn id="6" idx="1"/>
            </p:cNvCxnSpPr>
            <p:nvPr/>
          </p:nvCxnSpPr>
          <p:spPr>
            <a:xfrm rot="10800000" flipV="1">
              <a:off x="6189146" y="1728932"/>
              <a:ext cx="787832" cy="1254319"/>
            </a:xfrm>
            <a:prstGeom prst="bentConnector2">
              <a:avLst/>
            </a:prstGeom>
            <a:ln w="57150">
              <a:solidFill>
                <a:srgbClr val="4460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54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3" y="1553"/>
            <a:ext cx="7641448" cy="648072"/>
          </a:xfrm>
        </p:spPr>
        <p:txBody>
          <a:bodyPr/>
          <a:lstStyle/>
          <a:p>
            <a:r>
              <a:rPr lang="en-US" sz="3200" dirty="0"/>
              <a:t>Risk </a:t>
            </a:r>
            <a:r>
              <a:rPr lang="en-US" sz="3200" dirty="0" smtClean="0"/>
              <a:t>Analysis</a:t>
            </a:r>
            <a:br>
              <a:rPr lang="en-US" sz="3200" dirty="0" smtClean="0"/>
            </a:br>
            <a:r>
              <a:rPr lang="en-US" sz="3200" dirty="0" smtClean="0"/>
              <a:t>Supplier </a:t>
            </a:r>
            <a:r>
              <a:rPr lang="en-US" sz="3200" dirty="0"/>
              <a:t>Risk Score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2673" y="3983025"/>
            <a:ext cx="4855599" cy="107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*NOTE: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The Supplier Score shown when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performing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procurement Risk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Analysis also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considers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if the vendor is on DLA’s Qualified 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Manufacturer/Producer List, so it may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be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different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than the one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displayed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 the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standalone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Supplier Risk report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086" y="1222059"/>
            <a:ext cx="348267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any linked Supplier Risk Score on 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Summary Risk Analysis Report to 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display 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Detailed Supplier Risk Report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086" y="1755581"/>
            <a:ext cx="36656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Scored Data are Factors that go into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the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numerical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  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If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records are &gt; 0, the Factor becomes a link to 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display additional detail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1566" y="23999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Info Only is data of interest but not scored   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Detail is available if records are &gt; 0</a:t>
            </a:r>
          </a:p>
        </p:txBody>
      </p:sp>
      <p:pic>
        <p:nvPicPr>
          <p:cNvPr id="4" name="Picture 3" title="Risk Analysis – Supplier Risk Scor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895344" y="54864"/>
            <a:ext cx="513892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7" y="0"/>
            <a:ext cx="8073496" cy="648072"/>
          </a:xfrm>
        </p:spPr>
        <p:txBody>
          <a:bodyPr/>
          <a:lstStyle/>
          <a:p>
            <a:r>
              <a:rPr lang="en-US" sz="3200" dirty="0"/>
              <a:t>Risk </a:t>
            </a:r>
            <a:r>
              <a:rPr lang="en-US" sz="3200" dirty="0" smtClean="0"/>
              <a:t>Analysis</a:t>
            </a:r>
            <a:br>
              <a:rPr lang="en-US" sz="3200" dirty="0" smtClean="0"/>
            </a:br>
            <a:r>
              <a:rPr lang="en-US" sz="3200" dirty="0" smtClean="0"/>
              <a:t>Supplier </a:t>
            </a:r>
            <a:r>
              <a:rPr lang="en-US" sz="3200" dirty="0"/>
              <a:t>Risk </a:t>
            </a:r>
            <a:r>
              <a:rPr lang="en-US" sz="3200" dirty="0" smtClean="0"/>
              <a:t>Score </a:t>
            </a:r>
            <a:r>
              <a:rPr lang="en-US" sz="3200" dirty="0" smtClean="0">
                <a:solidFill>
                  <a:srgbClr val="1B3453"/>
                </a:solidFill>
              </a:rPr>
              <a:t>2</a:t>
            </a:r>
            <a:endParaRPr lang="en-US" sz="3200" dirty="0">
              <a:solidFill>
                <a:srgbClr val="1B345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2673" y="3983025"/>
            <a:ext cx="4855599" cy="107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*NOTE: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The Supplier Score shown when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performing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procurement Risk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Analysis also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considers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if the vendor is on DLA’s Qualified 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Manufacturer/Producer List, so it may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be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different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than the one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displayed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 the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standalone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Supplier Risk report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0760" y="1222059"/>
            <a:ext cx="348267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any linked Supplier Risk Score on 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Summary Risk Analysis Report to 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display 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Detailed Supplier Risk Report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0760" y="1755581"/>
            <a:ext cx="36656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Scored Data are Factors that go into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the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numerical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  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If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records are &gt; 0, the Factor becomes a link to 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display additional detail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2455" y="2736447"/>
            <a:ext cx="3450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the Show More Detail link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for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Scored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Data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8240" y="23999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Info Only is data of interest but not scored   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Detail is available if records are &gt; 0</a:t>
            </a:r>
          </a:p>
        </p:txBody>
      </p:sp>
      <p:pic>
        <p:nvPicPr>
          <p:cNvPr id="3" name="Picture 2" title="Risk Analysis – Supplier Risk Scor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13632" y="36576"/>
            <a:ext cx="5193792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3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4" y="-16627"/>
            <a:ext cx="7641448" cy="648072"/>
          </a:xfrm>
        </p:spPr>
        <p:txBody>
          <a:bodyPr/>
          <a:lstStyle/>
          <a:p>
            <a:r>
              <a:rPr lang="en-US" sz="3200" dirty="0"/>
              <a:t>Risk Analysis</a:t>
            </a:r>
            <a:br>
              <a:rPr lang="en-US" sz="3200" dirty="0"/>
            </a:br>
            <a:r>
              <a:rPr lang="en-US" sz="3200" dirty="0"/>
              <a:t>Supplier Risk </a:t>
            </a:r>
            <a:r>
              <a:rPr lang="en-US" sz="3200" dirty="0" smtClean="0"/>
              <a:t>Score </a:t>
            </a:r>
            <a:r>
              <a:rPr lang="en-US" sz="3200" dirty="0" smtClean="0">
                <a:solidFill>
                  <a:srgbClr val="1B3453"/>
                </a:solidFill>
              </a:rPr>
              <a:t>3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1B3453"/>
                </a:solidFill>
              </a:rPr>
              <a:t>2</a:t>
            </a:r>
            <a:endParaRPr lang="en-US" sz="3200" dirty="0">
              <a:solidFill>
                <a:srgbClr val="1B345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6390" y="3072992"/>
            <a:ext cx="4157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the Quality Score Rankings link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under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Scored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Data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2673" y="3983025"/>
            <a:ext cx="4855599" cy="107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*NOTE: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The Supplier Score shown when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performing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procurement Risk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Analysis also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considers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if the vendor is on DLA’s Qualified 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Manufacturer/Producer List, so it may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be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different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than the one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displayed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 the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standalone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Supplier Risk report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4086" y="1222059"/>
            <a:ext cx="348267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any linked Supplier Risk Score on 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Summary Risk Analysis Report to 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display 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Detailed Supplier Risk Report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4086" y="1755581"/>
            <a:ext cx="36656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Scored Data are Factors that go into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the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numerical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  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If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records are &gt; 0, the Factor becomes a link to 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display additional detail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39129" y="2736447"/>
            <a:ext cx="3450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the Show More Detail link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for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Scored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Data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4630" y="3409537"/>
            <a:ext cx="345086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any FSC to see Detail Report for that FSC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1566" y="23999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Info Only is data of interest but not scored   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Detail is available if records are &gt; 0</a:t>
            </a:r>
          </a:p>
        </p:txBody>
      </p:sp>
      <p:pic>
        <p:nvPicPr>
          <p:cNvPr id="5" name="Picture 4" title="Risk Analysis – Supplier Risk Scor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13632" y="36576"/>
            <a:ext cx="5193792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3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56" y="-16627"/>
            <a:ext cx="7641448" cy="648072"/>
          </a:xfrm>
        </p:spPr>
        <p:txBody>
          <a:bodyPr/>
          <a:lstStyle/>
          <a:p>
            <a:r>
              <a:rPr lang="en-US" sz="3200" dirty="0"/>
              <a:t>Risk </a:t>
            </a:r>
            <a:r>
              <a:rPr lang="en-US" sz="3200" dirty="0" smtClean="0"/>
              <a:t>Analysis</a:t>
            </a:r>
            <a:br>
              <a:rPr lang="en-US" sz="3200" dirty="0" smtClean="0"/>
            </a:br>
            <a:r>
              <a:rPr lang="en-US" sz="3200" dirty="0" smtClean="0"/>
              <a:t>Supplier </a:t>
            </a:r>
            <a:r>
              <a:rPr lang="en-US" sz="3200" dirty="0"/>
              <a:t>Risk </a:t>
            </a:r>
            <a:r>
              <a:rPr lang="en-US" sz="3200" dirty="0" smtClean="0"/>
              <a:t>Score </a:t>
            </a:r>
            <a:r>
              <a:rPr lang="en-US" sz="3200" dirty="0" smtClean="0">
                <a:solidFill>
                  <a:srgbClr val="1B3453"/>
                </a:solidFill>
              </a:rPr>
              <a:t>4</a:t>
            </a:r>
            <a:endParaRPr lang="en-US" sz="3200" dirty="0">
              <a:solidFill>
                <a:srgbClr val="1B345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0134" y="3592192"/>
            <a:ext cx="34389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the Show More Detail link for Info Only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3062" y="3072992"/>
            <a:ext cx="4157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the Quality Score Rankings link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under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Scored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Data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2673" y="3983025"/>
            <a:ext cx="4855599" cy="107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*NOTE: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The Supplier Score shown when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performing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procurement Risk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Analysis also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considers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if the vendor is on DLA’s Qualified 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Manufacturer/Producer List, so it may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be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different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than the one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displayed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 the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standalone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Supplier Risk report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0760" y="1222059"/>
            <a:ext cx="348267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any linked Supplier Risk Score on 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Summary Risk Analysis Report to 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display 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Detailed Supplier Risk Report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0760" y="1755581"/>
            <a:ext cx="36656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Scored Data are Factors that go into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the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numerical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  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If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records are &gt; 0, the Factor becomes a link to 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display additional detail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9129" y="2736447"/>
            <a:ext cx="3450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the Show More Detail link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for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Scored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Data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7976" y="3409537"/>
            <a:ext cx="345086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any FSC to see Detail Report for that FSC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8240" y="23999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Info Only is data of interest but not scored   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Detail is available if records are &gt; 0</a:t>
            </a:r>
          </a:p>
        </p:txBody>
      </p:sp>
      <p:pic>
        <p:nvPicPr>
          <p:cNvPr id="3" name="Picture 2" title="Risk Analysis – Supplier Risk Scor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13632" y="36576"/>
            <a:ext cx="5193792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Analysis – Save Solicitation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383279" y="739797"/>
            <a:ext cx="2775006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the Save Solicitation button</a:t>
            </a:r>
          </a:p>
        </p:txBody>
      </p:sp>
      <p:pic>
        <p:nvPicPr>
          <p:cNvPr id="5" name="Picture 4" title="Risk Analysis Save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16" y="1161288"/>
            <a:ext cx="7031736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3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000011" y="170483"/>
            <a:ext cx="2708899" cy="64807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grpSp>
        <p:nvGrpSpPr>
          <p:cNvPr id="46" name="Group 45" title="Agenda"/>
          <p:cNvGrpSpPr/>
          <p:nvPr/>
        </p:nvGrpSpPr>
        <p:grpSpPr>
          <a:xfrm>
            <a:off x="1931158" y="1639613"/>
            <a:ext cx="5281685" cy="2698002"/>
            <a:chOff x="2443631" y="1277851"/>
            <a:chExt cx="5281685" cy="2698002"/>
          </a:xfrm>
        </p:grpSpPr>
        <p:grpSp>
          <p:nvGrpSpPr>
            <p:cNvPr id="5" name="Group 4"/>
            <p:cNvGrpSpPr/>
            <p:nvPr/>
          </p:nvGrpSpPr>
          <p:grpSpPr>
            <a:xfrm>
              <a:off x="3296131" y="1277851"/>
              <a:ext cx="4429185" cy="400110"/>
              <a:chOff x="3480375" y="1189141"/>
              <a:chExt cx="4429185" cy="40011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695748" y="1239253"/>
                <a:ext cx="3384376" cy="299886"/>
              </a:xfrm>
              <a:prstGeom prst="rect">
                <a:avLst/>
              </a:prstGeom>
              <a:solidFill>
                <a:srgbClr val="B48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16200000">
                <a:off x="3438448" y="1281861"/>
                <a:ext cx="299853" cy="216000"/>
              </a:xfrm>
              <a:prstGeom prst="triangle">
                <a:avLst>
                  <a:gd name="adj" fmla="val 0"/>
                </a:avLst>
              </a:prstGeom>
              <a:solidFill>
                <a:srgbClr val="B48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5400000">
                <a:off x="7038848" y="1281860"/>
                <a:ext cx="299853" cy="216000"/>
              </a:xfrm>
              <a:prstGeom prst="triangle">
                <a:avLst>
                  <a:gd name="adj" fmla="val 0"/>
                </a:avLst>
              </a:prstGeom>
              <a:solidFill>
                <a:srgbClr val="B48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695748" y="1189141"/>
                <a:ext cx="6085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01</a:t>
                </a:r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4552625" y="1301697"/>
                <a:ext cx="3356935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" name="Isosceles Triangle 6"/>
              <p:cNvSpPr/>
              <p:nvPr/>
            </p:nvSpPr>
            <p:spPr>
              <a:xfrm rot="16200000">
                <a:off x="4329395" y="1351813"/>
                <a:ext cx="274290" cy="172131"/>
              </a:xfrm>
              <a:prstGeom prst="triangle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0" name="Block Arc 14"/>
              <p:cNvSpPr/>
              <p:nvPr/>
            </p:nvSpPr>
            <p:spPr>
              <a:xfrm rot="16200000">
                <a:off x="7545423" y="1319469"/>
                <a:ext cx="190500" cy="238777"/>
              </a:xfrm>
              <a:custGeom>
                <a:avLst/>
                <a:gdLst/>
                <a:ahLst/>
                <a:cxnLst/>
                <a:rect l="l" t="t" r="r" b="b"/>
                <a:pathLst>
                  <a:path w="3185463" h="3187558">
                    <a:moveTo>
                      <a:pt x="764000" y="2343999"/>
                    </a:moveTo>
                    <a:cubicBezTo>
                      <a:pt x="566798" y="2256389"/>
                      <a:pt x="385374" y="2134753"/>
                      <a:pt x="230072" y="1981662"/>
                    </a:cubicBezTo>
                    <a:cubicBezTo>
                      <a:pt x="297001" y="2223876"/>
                      <a:pt x="428049" y="2439341"/>
                      <a:pt x="603989" y="2608945"/>
                    </a:cubicBezTo>
                    <a:cubicBezTo>
                      <a:pt x="667739" y="2525681"/>
                      <a:pt x="720588" y="2436567"/>
                      <a:pt x="764000" y="2343999"/>
                    </a:cubicBezTo>
                    <a:close/>
                    <a:moveTo>
                      <a:pt x="783530" y="862903"/>
                    </a:moveTo>
                    <a:cubicBezTo>
                      <a:pt x="737619" y="760936"/>
                      <a:pt x="681240" y="662513"/>
                      <a:pt x="611676" y="571152"/>
                    </a:cubicBezTo>
                    <a:cubicBezTo>
                      <a:pt x="419218" y="754019"/>
                      <a:pt x="279227" y="991173"/>
                      <a:pt x="215545" y="1258034"/>
                    </a:cubicBezTo>
                    <a:cubicBezTo>
                      <a:pt x="378729" y="1090139"/>
                      <a:pt x="571934" y="956907"/>
                      <a:pt x="783530" y="862903"/>
                    </a:cubicBezTo>
                    <a:close/>
                    <a:moveTo>
                      <a:pt x="935657" y="1673146"/>
                    </a:moveTo>
                    <a:lnTo>
                      <a:pt x="227023" y="1673146"/>
                    </a:lnTo>
                    <a:cubicBezTo>
                      <a:pt x="393068" y="1882941"/>
                      <a:pt x="605618" y="2045968"/>
                      <a:pt x="844267" y="2153109"/>
                    </a:cubicBezTo>
                    <a:cubicBezTo>
                      <a:pt x="897907" y="1997390"/>
                      <a:pt x="928862" y="1835739"/>
                      <a:pt x="935657" y="1673146"/>
                    </a:cubicBezTo>
                    <a:close/>
                    <a:moveTo>
                      <a:pt x="935928" y="1493146"/>
                    </a:moveTo>
                    <a:cubicBezTo>
                      <a:pt x="928922" y="1345638"/>
                      <a:pt x="902278" y="1198995"/>
                      <a:pt x="856775" y="1056956"/>
                    </a:cubicBezTo>
                    <a:cubicBezTo>
                      <a:pt x="636768" y="1156959"/>
                      <a:pt x="439487" y="1304654"/>
                      <a:pt x="281464" y="1493146"/>
                    </a:cubicBezTo>
                    <a:close/>
                    <a:moveTo>
                      <a:pt x="1469785" y="2515107"/>
                    </a:moveTo>
                    <a:cubicBezTo>
                      <a:pt x="1283000" y="2508124"/>
                      <a:pt x="1100523" y="2472287"/>
                      <a:pt x="927628" y="2411229"/>
                    </a:cubicBezTo>
                    <a:cubicBezTo>
                      <a:pt x="876831" y="2520843"/>
                      <a:pt x="814172" y="2626182"/>
                      <a:pt x="738220" y="2724387"/>
                    </a:cubicBezTo>
                    <a:cubicBezTo>
                      <a:pt x="944637" y="2881665"/>
                      <a:pt x="1196120" y="2982471"/>
                      <a:pt x="1469785" y="3005418"/>
                    </a:cubicBezTo>
                    <a:close/>
                    <a:moveTo>
                      <a:pt x="1469785" y="1673146"/>
                    </a:moveTo>
                    <a:lnTo>
                      <a:pt x="1112275" y="1673146"/>
                    </a:lnTo>
                    <a:cubicBezTo>
                      <a:pt x="1105327" y="1858153"/>
                      <a:pt x="1070032" y="2042144"/>
                      <a:pt x="1008001" y="2219039"/>
                    </a:cubicBezTo>
                    <a:cubicBezTo>
                      <a:pt x="1155519" y="2270408"/>
                      <a:pt x="1310845" y="2300826"/>
                      <a:pt x="1469785" y="2307834"/>
                    </a:cubicBezTo>
                    <a:close/>
                    <a:moveTo>
                      <a:pt x="1469785" y="898989"/>
                    </a:moveTo>
                    <a:cubicBezTo>
                      <a:pt x="1315103" y="907762"/>
                      <a:pt x="1164166" y="938783"/>
                      <a:pt x="1020939" y="990066"/>
                    </a:cubicBezTo>
                    <a:cubicBezTo>
                      <a:pt x="1074574" y="1153655"/>
                      <a:pt x="1105461" y="1322925"/>
                      <a:pt x="1112368" y="1493146"/>
                    </a:cubicBezTo>
                    <a:lnTo>
                      <a:pt x="1469785" y="1493146"/>
                    </a:lnTo>
                    <a:close/>
                    <a:moveTo>
                      <a:pt x="1469785" y="182141"/>
                    </a:moveTo>
                    <a:cubicBezTo>
                      <a:pt x="1199839" y="204777"/>
                      <a:pt x="951477" y="303168"/>
                      <a:pt x="746615" y="456764"/>
                    </a:cubicBezTo>
                    <a:cubicBezTo>
                      <a:pt x="828296" y="562801"/>
                      <a:pt x="894225" y="677310"/>
                      <a:pt x="947434" y="796072"/>
                    </a:cubicBezTo>
                    <a:cubicBezTo>
                      <a:pt x="1113886" y="736067"/>
                      <a:pt x="1289644" y="700323"/>
                      <a:pt x="1469785" y="691530"/>
                    </a:cubicBezTo>
                    <a:close/>
                    <a:moveTo>
                      <a:pt x="2150063" y="992171"/>
                    </a:moveTo>
                    <a:cubicBezTo>
                      <a:pt x="1990712" y="935501"/>
                      <a:pt x="1822242" y="902595"/>
                      <a:pt x="1649785" y="897224"/>
                    </a:cubicBezTo>
                    <a:lnTo>
                      <a:pt x="1649785" y="1493146"/>
                    </a:lnTo>
                    <a:lnTo>
                      <a:pt x="2063712" y="1493146"/>
                    </a:lnTo>
                    <a:cubicBezTo>
                      <a:pt x="2069089" y="1323887"/>
                      <a:pt x="2098366" y="1155330"/>
                      <a:pt x="2150063" y="992171"/>
                    </a:cubicBezTo>
                    <a:close/>
                    <a:moveTo>
                      <a:pt x="2168848" y="2199110"/>
                    </a:moveTo>
                    <a:cubicBezTo>
                      <a:pt x="2108555" y="2028681"/>
                      <a:pt x="2073581" y="1851532"/>
                      <a:pt x="2065295" y="1673146"/>
                    </a:cubicBezTo>
                    <a:lnTo>
                      <a:pt x="1649785" y="1673146"/>
                    </a:lnTo>
                    <a:lnTo>
                      <a:pt x="1649785" y="2307299"/>
                    </a:lnTo>
                    <a:cubicBezTo>
                      <a:pt x="1829404" y="2299517"/>
                      <a:pt x="2004315" y="2261965"/>
                      <a:pt x="2168848" y="2199110"/>
                    </a:cubicBezTo>
                    <a:close/>
                    <a:moveTo>
                      <a:pt x="2422394" y="446879"/>
                    </a:moveTo>
                    <a:cubicBezTo>
                      <a:pt x="2204309" y="287209"/>
                      <a:pt x="1938140" y="189883"/>
                      <a:pt x="1649785" y="178919"/>
                    </a:cubicBezTo>
                    <a:lnTo>
                      <a:pt x="1649785" y="689876"/>
                    </a:lnTo>
                    <a:cubicBezTo>
                      <a:pt x="1846998" y="695154"/>
                      <a:pt x="2039668" y="732502"/>
                      <a:pt x="2221721" y="797410"/>
                    </a:cubicBezTo>
                    <a:cubicBezTo>
                      <a:pt x="2275056" y="675360"/>
                      <a:pt x="2341760" y="557662"/>
                      <a:pt x="2422394" y="446879"/>
                    </a:cubicBezTo>
                    <a:close/>
                    <a:moveTo>
                      <a:pt x="2447278" y="2722123"/>
                    </a:moveTo>
                    <a:cubicBezTo>
                      <a:pt x="2366121" y="2618714"/>
                      <a:pt x="2299534" y="2507403"/>
                      <a:pt x="2246145" y="2391362"/>
                    </a:cubicBezTo>
                    <a:cubicBezTo>
                      <a:pt x="2057375" y="2464119"/>
                      <a:pt x="1856285" y="2506958"/>
                      <a:pt x="1649785" y="2514779"/>
                    </a:cubicBezTo>
                    <a:lnTo>
                      <a:pt x="1649785" y="3008639"/>
                    </a:lnTo>
                    <a:cubicBezTo>
                      <a:pt x="1949198" y="2997255"/>
                      <a:pt x="2224691" y="2892757"/>
                      <a:pt x="2447278" y="2722123"/>
                    </a:cubicBezTo>
                    <a:close/>
                    <a:moveTo>
                      <a:pt x="2878934" y="1493146"/>
                    </a:moveTo>
                    <a:cubicBezTo>
                      <a:pt x="2723190" y="1307255"/>
                      <a:pt x="2529440" y="1161128"/>
                      <a:pt x="2313862" y="1060620"/>
                    </a:cubicBezTo>
                    <a:cubicBezTo>
                      <a:pt x="2270535" y="1201714"/>
                      <a:pt x="2245604" y="1347104"/>
                      <a:pt x="2240109" y="1493146"/>
                    </a:cubicBezTo>
                    <a:close/>
                    <a:moveTo>
                      <a:pt x="2890636" y="1673146"/>
                    </a:moveTo>
                    <a:lnTo>
                      <a:pt x="2241814" y="1673146"/>
                    </a:lnTo>
                    <a:cubicBezTo>
                      <a:pt x="2249736" y="1827102"/>
                      <a:pt x="2279520" y="1979973"/>
                      <a:pt x="2329964" y="2127513"/>
                    </a:cubicBezTo>
                    <a:cubicBezTo>
                      <a:pt x="2545677" y="2019923"/>
                      <a:pt x="2738160" y="1866413"/>
                      <a:pt x="2890636" y="1673146"/>
                    </a:cubicBezTo>
                    <a:close/>
                    <a:moveTo>
                      <a:pt x="2973035" y="1284386"/>
                    </a:moveTo>
                    <a:cubicBezTo>
                      <a:pt x="2912066" y="1001840"/>
                      <a:pt x="2765308" y="751379"/>
                      <a:pt x="2561381" y="561108"/>
                    </a:cubicBezTo>
                    <a:cubicBezTo>
                      <a:pt x="2489321" y="656437"/>
                      <a:pt x="2431363" y="759225"/>
                      <a:pt x="2384553" y="865647"/>
                    </a:cubicBezTo>
                    <a:cubicBezTo>
                      <a:pt x="2604520" y="964977"/>
                      <a:pt x="2804622" y="1106677"/>
                      <a:pt x="2973035" y="1284386"/>
                    </a:cubicBezTo>
                    <a:close/>
                    <a:moveTo>
                      <a:pt x="2974277" y="1897328"/>
                    </a:moveTo>
                    <a:cubicBezTo>
                      <a:pt x="2812488" y="2073933"/>
                      <a:pt x="2619878" y="2216690"/>
                      <a:pt x="2407486" y="2319665"/>
                    </a:cubicBezTo>
                    <a:cubicBezTo>
                      <a:pt x="2454169" y="2420503"/>
                      <a:pt x="2511856" y="2517376"/>
                      <a:pt x="2582047" y="2607468"/>
                    </a:cubicBezTo>
                    <a:cubicBezTo>
                      <a:pt x="2776399" y="2417974"/>
                      <a:pt x="2916061" y="2172750"/>
                      <a:pt x="2974277" y="1897328"/>
                    </a:cubicBezTo>
                    <a:close/>
                    <a:moveTo>
                      <a:pt x="3185463" y="1593779"/>
                    </a:moveTo>
                    <a:cubicBezTo>
                      <a:pt x="3185463" y="2473999"/>
                      <a:pt x="2471904" y="3187558"/>
                      <a:pt x="1591684" y="3187558"/>
                    </a:cubicBezTo>
                    <a:cubicBezTo>
                      <a:pt x="738111" y="3187558"/>
                      <a:pt x="41261" y="2516549"/>
                      <a:pt x="1913" y="1673146"/>
                    </a:cubicBezTo>
                    <a:lnTo>
                      <a:pt x="0" y="1673146"/>
                    </a:lnTo>
                    <a:lnTo>
                      <a:pt x="0" y="1493146"/>
                    </a:lnTo>
                    <a:lnTo>
                      <a:pt x="2750" y="1493146"/>
                    </a:lnTo>
                    <a:cubicBezTo>
                      <a:pt x="50490" y="700174"/>
                      <a:pt x="679654" y="64473"/>
                      <a:pt x="1469785" y="6156"/>
                    </a:cubicBezTo>
                    <a:lnTo>
                      <a:pt x="1469785" y="0"/>
                    </a:lnTo>
                    <a:lnTo>
                      <a:pt x="1591684" y="0"/>
                    </a:lnTo>
                    <a:lnTo>
                      <a:pt x="1649785" y="0"/>
                    </a:lnTo>
                    <a:lnTo>
                      <a:pt x="1649785" y="2934"/>
                    </a:lnTo>
                    <a:cubicBezTo>
                      <a:pt x="2503127" y="31654"/>
                      <a:pt x="3185463" y="733032"/>
                      <a:pt x="3185463" y="1593779"/>
                    </a:cubicBezTo>
                    <a:close/>
                  </a:path>
                </a:pathLst>
              </a:custGeom>
              <a:solidFill>
                <a:srgbClr val="B48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749514" y="1300358"/>
                <a:ext cx="24734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Arial" pitchFamily="34" charset="0"/>
                  </a:rPr>
                  <a:t>Risk Analysis </a:t>
                </a:r>
                <a:endPara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655927" y="3002070"/>
              <a:ext cx="4494469" cy="400110"/>
              <a:chOff x="2405587" y="2472927"/>
              <a:chExt cx="4494469" cy="40011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405587" y="2527497"/>
                <a:ext cx="3816400" cy="290971"/>
                <a:chOff x="4572000" y="1743933"/>
                <a:chExt cx="3816400" cy="576064"/>
              </a:xfrm>
              <a:solidFill>
                <a:srgbClr val="FFC000"/>
              </a:solidFill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4788024" y="1743933"/>
                  <a:ext cx="3384376" cy="576064"/>
                </a:xfrm>
                <a:prstGeom prst="rect">
                  <a:avLst/>
                </a:prstGeom>
                <a:solidFill>
                  <a:srgbClr val="B487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40" name="Isosceles Triangle 39"/>
                <p:cNvSpPr/>
                <p:nvPr/>
              </p:nvSpPr>
              <p:spPr>
                <a:xfrm rot="16200000">
                  <a:off x="4392000" y="1923934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B487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41" name="Isosceles Triangle 40"/>
                <p:cNvSpPr/>
                <p:nvPr/>
              </p:nvSpPr>
              <p:spPr>
                <a:xfrm rot="5400000">
                  <a:off x="7992400" y="1923933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B487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2636774" y="2472927"/>
                <a:ext cx="6085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04</a:t>
                </a:r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3472880" y="2588272"/>
                <a:ext cx="3427176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8" name="Isosceles Triangle 87"/>
              <p:cNvSpPr/>
              <p:nvPr/>
            </p:nvSpPr>
            <p:spPr>
              <a:xfrm rot="16200000">
                <a:off x="3248534" y="2638425"/>
                <a:ext cx="274290" cy="174361"/>
              </a:xfrm>
              <a:prstGeom prst="triangle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6" name="Donut 22">
                <a:extLst>
                  <a:ext uri="{FF2B5EF4-FFF2-40B4-BE49-F238E27FC236}">
                    <a16:creationId xmlns:a16="http://schemas.microsoft.com/office/drawing/2014/main" id="{E5A16BAB-7AFA-482F-8312-DD7C06FEBA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7780" y="2633236"/>
                <a:ext cx="328642" cy="184392"/>
              </a:xfrm>
              <a:custGeom>
                <a:avLst/>
                <a:gdLst/>
                <a:ahLst/>
                <a:cxnLst/>
                <a:rect l="l" t="t" r="r" b="b"/>
                <a:pathLst>
                  <a:path w="3372524" h="1727404">
                    <a:moveTo>
                      <a:pt x="1758003" y="666958"/>
                    </a:moveTo>
                    <a:cubicBezTo>
                      <a:pt x="1703684" y="666958"/>
                      <a:pt x="1659649" y="710993"/>
                      <a:pt x="1659649" y="765312"/>
                    </a:cubicBezTo>
                    <a:cubicBezTo>
                      <a:pt x="1659649" y="819631"/>
                      <a:pt x="1703684" y="863666"/>
                      <a:pt x="1758003" y="863666"/>
                    </a:cubicBezTo>
                    <a:cubicBezTo>
                      <a:pt x="1812322" y="863666"/>
                      <a:pt x="1856357" y="819631"/>
                      <a:pt x="1856357" y="765312"/>
                    </a:cubicBezTo>
                    <a:cubicBezTo>
                      <a:pt x="1856357" y="710993"/>
                      <a:pt x="1812322" y="666958"/>
                      <a:pt x="1758003" y="666958"/>
                    </a:cubicBezTo>
                    <a:close/>
                    <a:moveTo>
                      <a:pt x="1686261" y="586208"/>
                    </a:moveTo>
                    <a:cubicBezTo>
                      <a:pt x="1849880" y="586208"/>
                      <a:pt x="1982519" y="718847"/>
                      <a:pt x="1982519" y="882466"/>
                    </a:cubicBezTo>
                    <a:cubicBezTo>
                      <a:pt x="1982519" y="1046085"/>
                      <a:pt x="1849880" y="1178724"/>
                      <a:pt x="1686261" y="1178724"/>
                    </a:cubicBezTo>
                    <a:cubicBezTo>
                      <a:pt x="1522642" y="1178724"/>
                      <a:pt x="1390003" y="1046085"/>
                      <a:pt x="1390003" y="882466"/>
                    </a:cubicBezTo>
                    <a:cubicBezTo>
                      <a:pt x="1390003" y="718847"/>
                      <a:pt x="1522642" y="586208"/>
                      <a:pt x="1686261" y="586208"/>
                    </a:cubicBezTo>
                    <a:close/>
                    <a:moveTo>
                      <a:pt x="1686262" y="448985"/>
                    </a:moveTo>
                    <a:cubicBezTo>
                      <a:pt x="1446857" y="448985"/>
                      <a:pt x="1252780" y="643062"/>
                      <a:pt x="1252780" y="882467"/>
                    </a:cubicBezTo>
                    <a:cubicBezTo>
                      <a:pt x="1252780" y="1121872"/>
                      <a:pt x="1446857" y="1315949"/>
                      <a:pt x="1686262" y="1315949"/>
                    </a:cubicBezTo>
                    <a:cubicBezTo>
                      <a:pt x="1925667" y="1315949"/>
                      <a:pt x="2119744" y="1121872"/>
                      <a:pt x="2119744" y="882467"/>
                    </a:cubicBezTo>
                    <a:cubicBezTo>
                      <a:pt x="2119744" y="643062"/>
                      <a:pt x="1925667" y="448985"/>
                      <a:pt x="1686262" y="448985"/>
                    </a:cubicBezTo>
                    <a:close/>
                    <a:moveTo>
                      <a:pt x="1893261" y="271274"/>
                    </a:moveTo>
                    <a:cubicBezTo>
                      <a:pt x="2150128" y="355123"/>
                      <a:pt x="2334334" y="597283"/>
                      <a:pt x="2334334" y="882467"/>
                    </a:cubicBezTo>
                    <a:cubicBezTo>
                      <a:pt x="2334334" y="1103921"/>
                      <a:pt x="2223259" y="1299432"/>
                      <a:pt x="2053457" y="1415856"/>
                    </a:cubicBezTo>
                    <a:cubicBezTo>
                      <a:pt x="2494577" y="1286853"/>
                      <a:pt x="2931337" y="1005905"/>
                      <a:pt x="2940842" y="882353"/>
                    </a:cubicBezTo>
                    <a:lnTo>
                      <a:pt x="2946401" y="882364"/>
                    </a:lnTo>
                    <a:lnTo>
                      <a:pt x="2943679" y="877137"/>
                    </a:lnTo>
                    <a:lnTo>
                      <a:pt x="2946401" y="872130"/>
                    </a:lnTo>
                    <a:lnTo>
                      <a:pt x="2941077" y="872141"/>
                    </a:lnTo>
                    <a:cubicBezTo>
                      <a:pt x="2875996" y="732702"/>
                      <a:pt x="2369865" y="377972"/>
                      <a:pt x="1893261" y="271274"/>
                    </a:cubicBezTo>
                    <a:close/>
                    <a:moveTo>
                      <a:pt x="1525754" y="256843"/>
                    </a:moveTo>
                    <a:cubicBezTo>
                      <a:pt x="984953" y="339274"/>
                      <a:pt x="426123" y="752145"/>
                      <a:pt x="426123" y="877021"/>
                    </a:cubicBezTo>
                    <a:lnTo>
                      <a:pt x="426123" y="877247"/>
                    </a:lnTo>
                    <a:cubicBezTo>
                      <a:pt x="439083" y="984175"/>
                      <a:pt x="877625" y="1311577"/>
                      <a:pt x="1355183" y="1436828"/>
                    </a:cubicBezTo>
                    <a:cubicBezTo>
                      <a:pt x="1164798" y="1325758"/>
                      <a:pt x="1038190" y="1118898"/>
                      <a:pt x="1038190" y="882467"/>
                    </a:cubicBezTo>
                    <a:cubicBezTo>
                      <a:pt x="1038190" y="580157"/>
                      <a:pt x="1245184" y="326193"/>
                      <a:pt x="1525754" y="256843"/>
                    </a:cubicBezTo>
                    <a:close/>
                    <a:moveTo>
                      <a:pt x="1682713" y="0"/>
                    </a:moveTo>
                    <a:cubicBezTo>
                      <a:pt x="2385858" y="36225"/>
                      <a:pt x="3265322" y="653066"/>
                      <a:pt x="3365400" y="875412"/>
                    </a:cubicBezTo>
                    <a:lnTo>
                      <a:pt x="3372524" y="875397"/>
                    </a:lnTo>
                    <a:lnTo>
                      <a:pt x="3368881" y="882344"/>
                    </a:lnTo>
                    <a:lnTo>
                      <a:pt x="3372524" y="889597"/>
                    </a:lnTo>
                    <a:lnTo>
                      <a:pt x="3365086" y="889581"/>
                    </a:lnTo>
                    <a:cubicBezTo>
                      <a:pt x="3348713" y="1110249"/>
                      <a:pt x="2385134" y="1692746"/>
                      <a:pt x="1682713" y="1727404"/>
                    </a:cubicBezTo>
                    <a:cubicBezTo>
                      <a:pt x="901706" y="1708470"/>
                      <a:pt x="21301" y="1064732"/>
                      <a:pt x="0" y="882497"/>
                    </a:cubicBezTo>
                    <a:lnTo>
                      <a:pt x="0" y="882184"/>
                    </a:lnTo>
                    <a:cubicBezTo>
                      <a:pt x="0" y="691908"/>
                      <a:pt x="901706" y="19770"/>
                      <a:pt x="1682713" y="0"/>
                    </a:cubicBezTo>
                    <a:close/>
                  </a:path>
                </a:pathLst>
              </a:custGeom>
              <a:solidFill>
                <a:srgbClr val="B48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3777789" y="2586933"/>
                <a:ext cx="25538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Arial" pitchFamily="34" charset="0"/>
                  </a:rPr>
                  <a:t>Market Research Report </a:t>
                </a:r>
                <a:endPara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443631" y="3575743"/>
              <a:ext cx="4472849" cy="400110"/>
              <a:chOff x="2055067" y="2896209"/>
              <a:chExt cx="4472849" cy="40011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2055067" y="2950779"/>
                <a:ext cx="3816400" cy="290971"/>
                <a:chOff x="4572000" y="1743933"/>
                <a:chExt cx="3816400" cy="576064"/>
              </a:xfrm>
              <a:solidFill>
                <a:srgbClr val="FFC000"/>
              </a:solidFill>
            </p:grpSpPr>
            <p:sp>
              <p:nvSpPr>
                <p:cNvPr id="97" name="Rectangle 96"/>
                <p:cNvSpPr/>
                <p:nvPr/>
              </p:nvSpPr>
              <p:spPr>
                <a:xfrm>
                  <a:off x="4788024" y="1743933"/>
                  <a:ext cx="3384376" cy="576064"/>
                </a:xfrm>
                <a:prstGeom prst="rect">
                  <a:avLst/>
                </a:prstGeom>
                <a:solidFill>
                  <a:srgbClr val="B487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98" name="Isosceles Triangle 97"/>
                <p:cNvSpPr/>
                <p:nvPr/>
              </p:nvSpPr>
              <p:spPr>
                <a:xfrm rot="16200000">
                  <a:off x="4392000" y="1923934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B487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5400000">
                  <a:off x="7992400" y="1923933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B487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>
                <a:off x="2238783" y="2896209"/>
                <a:ext cx="6085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05</a:t>
                </a:r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>
                <a:off x="2795514" y="3013878"/>
                <a:ext cx="3732402" cy="274320"/>
                <a:chOff x="4572000" y="1743934"/>
                <a:chExt cx="4633600" cy="576064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90" name="Rectangle 89"/>
                <p:cNvSpPr/>
                <p:nvPr/>
              </p:nvSpPr>
              <p:spPr>
                <a:xfrm>
                  <a:off x="4788025" y="1743934"/>
                  <a:ext cx="4417575" cy="57606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91" name="Isosceles Triangle 90"/>
                <p:cNvSpPr/>
                <p:nvPr/>
              </p:nvSpPr>
              <p:spPr>
                <a:xfrm rot="16200000">
                  <a:off x="4392000" y="1923934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17" name="TextBox 116"/>
              <p:cNvSpPr txBox="1"/>
              <p:nvPr/>
            </p:nvSpPr>
            <p:spPr>
              <a:xfrm>
                <a:off x="3191488" y="3012539"/>
                <a:ext cx="27752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Arial" pitchFamily="34" charset="0"/>
                  </a:rPr>
                  <a:t>Supplier Surveillance</a:t>
                </a:r>
                <a:endPara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pic>
            <p:nvPicPr>
              <p:cNvPr id="118" name="Picture 117" title="Agenda Items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22350" y="3045736"/>
                <a:ext cx="446154" cy="210604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2870651" y="2425201"/>
              <a:ext cx="4513660" cy="403304"/>
              <a:chOff x="2763849" y="2035705"/>
              <a:chExt cx="4513660" cy="403304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2763849" y="2092311"/>
                <a:ext cx="3816400" cy="286899"/>
                <a:chOff x="4572000" y="1743933"/>
                <a:chExt cx="3816400" cy="576064"/>
              </a:xfrm>
              <a:solidFill>
                <a:srgbClr val="FFC000"/>
              </a:solidFill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4788024" y="1743933"/>
                  <a:ext cx="3384376" cy="576064"/>
                </a:xfrm>
                <a:prstGeom prst="rect">
                  <a:avLst/>
                </a:prstGeom>
                <a:solidFill>
                  <a:srgbClr val="B487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32" name="Isosceles Triangle 31"/>
                <p:cNvSpPr/>
                <p:nvPr/>
              </p:nvSpPr>
              <p:spPr>
                <a:xfrm rot="16200000">
                  <a:off x="4392000" y="1923934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B487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33" name="Isosceles Triangle 32"/>
                <p:cNvSpPr/>
                <p:nvPr/>
              </p:nvSpPr>
              <p:spPr>
                <a:xfrm rot="5400000">
                  <a:off x="7992400" y="1923933"/>
                  <a:ext cx="576000" cy="2160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B487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2989765" y="2035705"/>
                <a:ext cx="6085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03</a:t>
                </a:r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3853072" y="2163349"/>
                <a:ext cx="3424437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2" name="Isosceles Triangle 81"/>
              <p:cNvSpPr/>
              <p:nvPr/>
            </p:nvSpPr>
            <p:spPr>
              <a:xfrm rot="16200000">
                <a:off x="3629098" y="2209929"/>
                <a:ext cx="274290" cy="173618"/>
              </a:xfrm>
              <a:prstGeom prst="triangle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4158417" y="2162010"/>
                <a:ext cx="24598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Arial" pitchFamily="34" charset="0"/>
                  </a:rPr>
                  <a:t>Item Risk Report</a:t>
                </a:r>
                <a:endPara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112" name="Rectangle 21">
                <a:extLst>
                  <a:ext uri="{FF2B5EF4-FFF2-40B4-BE49-F238E27FC236}">
                    <a16:creationId xmlns:a16="http://schemas.microsoft.com/office/drawing/2014/main" id="{D3321F66-8543-4464-BCEA-B34AC97C77AF}"/>
                  </a:ext>
                </a:extLst>
              </p:cNvPr>
              <p:cNvSpPr/>
              <p:nvPr/>
            </p:nvSpPr>
            <p:spPr>
              <a:xfrm>
                <a:off x="6817767" y="2204226"/>
                <a:ext cx="343751" cy="192566"/>
              </a:xfrm>
              <a:custGeom>
                <a:avLst/>
                <a:gdLst/>
                <a:ahLst/>
                <a:cxnLst/>
                <a:rect l="l" t="t" r="r" b="b"/>
                <a:pathLst>
                  <a:path w="4560938" h="2554996">
                    <a:moveTo>
                      <a:pt x="2315585" y="1351978"/>
                    </a:moveTo>
                    <a:lnTo>
                      <a:pt x="2315585" y="1608128"/>
                    </a:lnTo>
                    <a:cubicBezTo>
                      <a:pt x="2332000" y="1604085"/>
                      <a:pt x="2347685" y="1596777"/>
                      <a:pt x="2361832" y="1586519"/>
                    </a:cubicBezTo>
                    <a:cubicBezTo>
                      <a:pt x="2403345" y="1556419"/>
                      <a:pt x="2424829" y="1505846"/>
                      <a:pt x="2417675" y="1455070"/>
                    </a:cubicBezTo>
                    <a:cubicBezTo>
                      <a:pt x="2409025" y="1388817"/>
                      <a:pt x="2368208" y="1366470"/>
                      <a:pt x="2315585" y="1351978"/>
                    </a:cubicBezTo>
                    <a:close/>
                    <a:moveTo>
                      <a:pt x="3612086" y="989467"/>
                    </a:moveTo>
                    <a:cubicBezTo>
                      <a:pt x="3453010" y="989467"/>
                      <a:pt x="3324054" y="1118423"/>
                      <a:pt x="3324054" y="1277499"/>
                    </a:cubicBezTo>
                    <a:cubicBezTo>
                      <a:pt x="3324054" y="1436575"/>
                      <a:pt x="3453010" y="1565531"/>
                      <a:pt x="3612086" y="1565531"/>
                    </a:cubicBezTo>
                    <a:cubicBezTo>
                      <a:pt x="3771162" y="1565531"/>
                      <a:pt x="3900118" y="1436575"/>
                      <a:pt x="3900118" y="1277499"/>
                    </a:cubicBezTo>
                    <a:cubicBezTo>
                      <a:pt x="3900118" y="1118423"/>
                      <a:pt x="3771162" y="989467"/>
                      <a:pt x="3612086" y="989467"/>
                    </a:cubicBezTo>
                    <a:close/>
                    <a:moveTo>
                      <a:pt x="948854" y="989467"/>
                    </a:moveTo>
                    <a:cubicBezTo>
                      <a:pt x="789778" y="989467"/>
                      <a:pt x="660822" y="1118423"/>
                      <a:pt x="660822" y="1277499"/>
                    </a:cubicBezTo>
                    <a:cubicBezTo>
                      <a:pt x="660822" y="1436575"/>
                      <a:pt x="789778" y="1565531"/>
                      <a:pt x="948854" y="1565531"/>
                    </a:cubicBezTo>
                    <a:cubicBezTo>
                      <a:pt x="1107930" y="1565531"/>
                      <a:pt x="1236886" y="1436575"/>
                      <a:pt x="1236886" y="1277499"/>
                    </a:cubicBezTo>
                    <a:cubicBezTo>
                      <a:pt x="1236886" y="1118423"/>
                      <a:pt x="1107930" y="989467"/>
                      <a:pt x="948854" y="989467"/>
                    </a:cubicBezTo>
                    <a:close/>
                    <a:moveTo>
                      <a:pt x="2247651" y="946230"/>
                    </a:moveTo>
                    <a:cubicBezTo>
                      <a:pt x="2230469" y="950266"/>
                      <a:pt x="2214012" y="957763"/>
                      <a:pt x="2199233" y="968479"/>
                    </a:cubicBezTo>
                    <a:cubicBezTo>
                      <a:pt x="2157721" y="998579"/>
                      <a:pt x="2136236" y="1049152"/>
                      <a:pt x="2143390" y="1099928"/>
                    </a:cubicBezTo>
                    <a:cubicBezTo>
                      <a:pt x="2157154" y="1167662"/>
                      <a:pt x="2197550" y="1197656"/>
                      <a:pt x="2247651" y="1217102"/>
                    </a:cubicBezTo>
                    <a:close/>
                    <a:moveTo>
                      <a:pt x="2247651" y="785264"/>
                    </a:moveTo>
                    <a:lnTo>
                      <a:pt x="2315585" y="785264"/>
                    </a:lnTo>
                    <a:lnTo>
                      <a:pt x="2315585" y="832380"/>
                    </a:lnTo>
                    <a:cubicBezTo>
                      <a:pt x="2341411" y="835890"/>
                      <a:pt x="2366862" y="843587"/>
                      <a:pt x="2390991" y="855423"/>
                    </a:cubicBezTo>
                    <a:cubicBezTo>
                      <a:pt x="2474360" y="896319"/>
                      <a:pt x="2528313" y="979930"/>
                      <a:pt x="2531223" y="1072743"/>
                    </a:cubicBezTo>
                    <a:lnTo>
                      <a:pt x="2418963" y="1076264"/>
                    </a:lnTo>
                    <a:cubicBezTo>
                      <a:pt x="2417356" y="1025012"/>
                      <a:pt x="2387564" y="978842"/>
                      <a:pt x="2341528" y="956260"/>
                    </a:cubicBezTo>
                    <a:cubicBezTo>
                      <a:pt x="2333151" y="952151"/>
                      <a:pt x="2324486" y="948946"/>
                      <a:pt x="2315585" y="946938"/>
                    </a:cubicBezTo>
                    <a:lnTo>
                      <a:pt x="2315585" y="1239083"/>
                    </a:lnTo>
                    <a:cubicBezTo>
                      <a:pt x="2404308" y="1264638"/>
                      <a:pt x="2499083" y="1293869"/>
                      <a:pt x="2528899" y="1441205"/>
                    </a:cubicBezTo>
                    <a:cubicBezTo>
                      <a:pt x="2541347" y="1532528"/>
                      <a:pt x="2502457" y="1623287"/>
                      <a:pt x="2427762" y="1677447"/>
                    </a:cubicBezTo>
                    <a:cubicBezTo>
                      <a:pt x="2394006" y="1701923"/>
                      <a:pt x="2355419" y="1717125"/>
                      <a:pt x="2315585" y="1722661"/>
                    </a:cubicBezTo>
                    <a:lnTo>
                      <a:pt x="2315585" y="1769734"/>
                    </a:lnTo>
                    <a:lnTo>
                      <a:pt x="2247651" y="1769734"/>
                    </a:lnTo>
                    <a:lnTo>
                      <a:pt x="2247651" y="1722944"/>
                    </a:lnTo>
                    <a:cubicBezTo>
                      <a:pt x="2221084" y="1719537"/>
                      <a:pt x="2194881" y="1711743"/>
                      <a:pt x="2170074" y="1699575"/>
                    </a:cubicBezTo>
                    <a:cubicBezTo>
                      <a:pt x="2086705" y="1658679"/>
                      <a:pt x="2032752" y="1575069"/>
                      <a:pt x="2029842" y="1482255"/>
                    </a:cubicBezTo>
                    <a:lnTo>
                      <a:pt x="2142102" y="1478734"/>
                    </a:lnTo>
                    <a:cubicBezTo>
                      <a:pt x="2143709" y="1529986"/>
                      <a:pt x="2173501" y="1576156"/>
                      <a:pt x="2219537" y="1598738"/>
                    </a:cubicBezTo>
                    <a:cubicBezTo>
                      <a:pt x="2228602" y="1603184"/>
                      <a:pt x="2238004" y="1606573"/>
                      <a:pt x="2247651" y="1608616"/>
                    </a:cubicBezTo>
                    <a:lnTo>
                      <a:pt x="2247651" y="1335176"/>
                    </a:lnTo>
                    <a:cubicBezTo>
                      <a:pt x="2162261" y="1314127"/>
                      <a:pt x="2069489" y="1278142"/>
                      <a:pt x="2032173" y="1115597"/>
                    </a:cubicBezTo>
                    <a:cubicBezTo>
                      <a:pt x="2019217" y="1023646"/>
                      <a:pt x="2058125" y="932061"/>
                      <a:pt x="2133303" y="877552"/>
                    </a:cubicBezTo>
                    <a:cubicBezTo>
                      <a:pt x="2167670" y="852632"/>
                      <a:pt x="2207046" y="837325"/>
                      <a:pt x="2247651" y="832077"/>
                    </a:cubicBezTo>
                    <a:close/>
                    <a:moveTo>
                      <a:pt x="2280470" y="617534"/>
                    </a:moveTo>
                    <a:cubicBezTo>
                      <a:pt x="1915981" y="617534"/>
                      <a:pt x="1620504" y="913011"/>
                      <a:pt x="1620504" y="1277500"/>
                    </a:cubicBezTo>
                    <a:cubicBezTo>
                      <a:pt x="1620504" y="1641989"/>
                      <a:pt x="1915981" y="1937466"/>
                      <a:pt x="2280470" y="1937466"/>
                    </a:cubicBezTo>
                    <a:cubicBezTo>
                      <a:pt x="2644959" y="1937466"/>
                      <a:pt x="2940436" y="1641989"/>
                      <a:pt x="2940436" y="1277500"/>
                    </a:cubicBezTo>
                    <a:cubicBezTo>
                      <a:pt x="2940436" y="913011"/>
                      <a:pt x="2644959" y="617534"/>
                      <a:pt x="2280470" y="617534"/>
                    </a:cubicBezTo>
                    <a:close/>
                    <a:moveTo>
                      <a:pt x="284505" y="265281"/>
                    </a:moveTo>
                    <a:lnTo>
                      <a:pt x="4276434" y="265281"/>
                    </a:lnTo>
                    <a:lnTo>
                      <a:pt x="4276434" y="2289716"/>
                    </a:lnTo>
                    <a:lnTo>
                      <a:pt x="284505" y="2289716"/>
                    </a:lnTo>
                    <a:close/>
                    <a:moveTo>
                      <a:pt x="180344" y="148161"/>
                    </a:moveTo>
                    <a:lnTo>
                      <a:pt x="180344" y="2406836"/>
                    </a:lnTo>
                    <a:lnTo>
                      <a:pt x="4380595" y="2406836"/>
                    </a:lnTo>
                    <a:lnTo>
                      <a:pt x="4380595" y="148161"/>
                    </a:lnTo>
                    <a:close/>
                    <a:moveTo>
                      <a:pt x="0" y="0"/>
                    </a:moveTo>
                    <a:lnTo>
                      <a:pt x="4560938" y="0"/>
                    </a:lnTo>
                    <a:lnTo>
                      <a:pt x="4560938" y="2554996"/>
                    </a:lnTo>
                    <a:lnTo>
                      <a:pt x="0" y="2554996"/>
                    </a:lnTo>
                    <a:close/>
                  </a:path>
                </a:pathLst>
              </a:custGeom>
              <a:solidFill>
                <a:srgbClr val="B48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090692" y="1851526"/>
              <a:ext cx="4490323" cy="400110"/>
              <a:chOff x="3074742" y="1630108"/>
              <a:chExt cx="4490323" cy="40011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288213" y="1696926"/>
                <a:ext cx="3344377" cy="266475"/>
              </a:xfrm>
              <a:prstGeom prst="rect">
                <a:avLst/>
              </a:prstGeom>
              <a:solidFill>
                <a:srgbClr val="B48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4" name="Isosceles Triangle 23"/>
              <p:cNvSpPr/>
              <p:nvPr/>
            </p:nvSpPr>
            <p:spPr>
              <a:xfrm rot="16200000">
                <a:off x="3048243" y="1719587"/>
                <a:ext cx="266445" cy="213447"/>
              </a:xfrm>
              <a:prstGeom prst="triangle">
                <a:avLst>
                  <a:gd name="adj" fmla="val 0"/>
                </a:avLst>
              </a:prstGeom>
              <a:solidFill>
                <a:srgbClr val="B48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5400000">
                <a:off x="6606091" y="1724314"/>
                <a:ext cx="266445" cy="213447"/>
              </a:xfrm>
              <a:prstGeom prst="triangle">
                <a:avLst>
                  <a:gd name="adj" fmla="val 0"/>
                </a:avLst>
              </a:prstGeom>
              <a:solidFill>
                <a:srgbClr val="B48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4152807" y="1744801"/>
                <a:ext cx="3412258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6200000">
                <a:off x="3928941" y="1793996"/>
                <a:ext cx="274290" cy="173402"/>
              </a:xfrm>
              <a:prstGeom prst="triangle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456050" y="1743462"/>
                <a:ext cx="27752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Arial" pitchFamily="34" charset="0"/>
                  </a:rPr>
                  <a:t>Supplier Risk Report</a:t>
                </a:r>
                <a:endPara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74" name="Left Arrow 1">
                <a:extLst>
                  <a:ext uri="{FF2B5EF4-FFF2-40B4-BE49-F238E27FC236}">
                    <a16:creationId xmlns:a16="http://schemas.microsoft.com/office/drawing/2014/main" id="{C5D56237-423E-410B-ACF4-574402EB0D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67859" y="1764936"/>
                <a:ext cx="316652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3306630" h="3218379">
                    <a:moveTo>
                      <a:pt x="0" y="2085651"/>
                    </a:moveTo>
                    <a:cubicBezTo>
                      <a:pt x="253919" y="2342528"/>
                      <a:pt x="881542" y="2297196"/>
                      <a:pt x="1388167" y="2271654"/>
                    </a:cubicBezTo>
                    <a:lnTo>
                      <a:pt x="1417952" y="2988872"/>
                    </a:lnTo>
                    <a:lnTo>
                      <a:pt x="717647" y="2950294"/>
                    </a:lnTo>
                    <a:cubicBezTo>
                      <a:pt x="467617" y="2928101"/>
                      <a:pt x="217417" y="2555860"/>
                      <a:pt x="0" y="2085651"/>
                    </a:cubicBezTo>
                    <a:close/>
                    <a:moveTo>
                      <a:pt x="1969797" y="2019847"/>
                    </a:moveTo>
                    <a:lnTo>
                      <a:pt x="1969797" y="2274913"/>
                    </a:lnTo>
                    <a:lnTo>
                      <a:pt x="2657809" y="2274913"/>
                    </a:lnTo>
                    <a:cubicBezTo>
                      <a:pt x="2787205" y="2599270"/>
                      <a:pt x="2968360" y="2923626"/>
                      <a:pt x="2675062" y="2954686"/>
                    </a:cubicBezTo>
                    <a:lnTo>
                      <a:pt x="1969797" y="2963313"/>
                    </a:lnTo>
                    <a:lnTo>
                      <a:pt x="1969797" y="3218379"/>
                    </a:lnTo>
                    <a:lnTo>
                      <a:pt x="1429598" y="2619113"/>
                    </a:lnTo>
                    <a:close/>
                    <a:moveTo>
                      <a:pt x="2961009" y="1275432"/>
                    </a:moveTo>
                    <a:lnTo>
                      <a:pt x="3277752" y="1901203"/>
                    </a:lnTo>
                    <a:cubicBezTo>
                      <a:pt x="3383548" y="2128832"/>
                      <a:pt x="3186278" y="2531632"/>
                      <a:pt x="2887773" y="2955026"/>
                    </a:cubicBezTo>
                    <a:cubicBezTo>
                      <a:pt x="2983276" y="2606687"/>
                      <a:pt x="2630206" y="2085815"/>
                      <a:pt x="2354773" y="1659836"/>
                    </a:cubicBezTo>
                    <a:close/>
                    <a:moveTo>
                      <a:pt x="1019997" y="990789"/>
                    </a:moveTo>
                    <a:lnTo>
                      <a:pt x="1268877" y="1758248"/>
                    </a:lnTo>
                    <a:lnTo>
                      <a:pt x="1047983" y="1630715"/>
                    </a:lnTo>
                    <a:lnTo>
                      <a:pt x="703977" y="2226552"/>
                    </a:lnTo>
                    <a:cubicBezTo>
                      <a:pt x="358378" y="2176433"/>
                      <a:pt x="-13100" y="2171140"/>
                      <a:pt x="106650" y="1901606"/>
                    </a:cubicBezTo>
                    <a:lnTo>
                      <a:pt x="451811" y="1286515"/>
                    </a:lnTo>
                    <a:lnTo>
                      <a:pt x="230918" y="1158982"/>
                    </a:lnTo>
                    <a:close/>
                    <a:moveTo>
                      <a:pt x="2174825" y="119764"/>
                    </a:moveTo>
                    <a:cubicBezTo>
                      <a:pt x="2220451" y="119103"/>
                      <a:pt x="2264887" y="143875"/>
                      <a:pt x="2308274" y="203493"/>
                    </a:cubicBezTo>
                    <a:lnTo>
                      <a:pt x="2668377" y="809957"/>
                    </a:lnTo>
                    <a:lnTo>
                      <a:pt x="2889271" y="682424"/>
                    </a:lnTo>
                    <a:lnTo>
                      <a:pt x="2640391" y="1449883"/>
                    </a:lnTo>
                    <a:lnTo>
                      <a:pt x="1851312" y="1281690"/>
                    </a:lnTo>
                    <a:lnTo>
                      <a:pt x="2072206" y="1154157"/>
                    </a:lnTo>
                    <a:lnTo>
                      <a:pt x="1728200" y="558321"/>
                    </a:lnTo>
                    <a:cubicBezTo>
                      <a:pt x="1890352" y="352642"/>
                      <a:pt x="2037947" y="121750"/>
                      <a:pt x="2174825" y="119764"/>
                    </a:cubicBezTo>
                    <a:close/>
                    <a:moveTo>
                      <a:pt x="1831774" y="30"/>
                    </a:moveTo>
                    <a:cubicBezTo>
                      <a:pt x="1948530" y="539"/>
                      <a:pt x="2073232" y="7407"/>
                      <a:pt x="2202212" y="19111"/>
                    </a:cubicBezTo>
                    <a:cubicBezTo>
                      <a:pt x="1852790" y="110572"/>
                      <a:pt x="1578238" y="676776"/>
                      <a:pt x="1347045" y="1128297"/>
                    </a:cubicBezTo>
                    <a:lnTo>
                      <a:pt x="711024" y="795483"/>
                    </a:lnTo>
                    <a:lnTo>
                      <a:pt x="1094586" y="208291"/>
                    </a:lnTo>
                    <a:cubicBezTo>
                      <a:pt x="1202761" y="54213"/>
                      <a:pt x="1481508" y="-1496"/>
                      <a:pt x="1831774" y="30"/>
                    </a:cubicBezTo>
                    <a:close/>
                  </a:path>
                </a:pathLst>
              </a:custGeom>
              <a:solidFill>
                <a:srgbClr val="B48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325415" y="1630108"/>
                <a:ext cx="629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02</a:t>
                </a:r>
                <a:endPara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883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Analysis – Save </a:t>
            </a:r>
            <a:r>
              <a:rPr lang="en-US" dirty="0" smtClean="0"/>
              <a:t>Solicitation </a:t>
            </a:r>
            <a:r>
              <a:rPr lang="en-US" dirty="0" smtClean="0">
                <a:solidFill>
                  <a:srgbClr val="1B3453"/>
                </a:solidFill>
              </a:rPr>
              <a:t>2</a:t>
            </a:r>
            <a:endParaRPr lang="en-US" dirty="0">
              <a:solidFill>
                <a:srgbClr val="1B345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1256" y="823355"/>
            <a:ext cx="249273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Solicitation Saved notification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8278" y="823355"/>
            <a:ext cx="3668202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Click View PDF link to view saved solicitation</a:t>
            </a:r>
          </a:p>
        </p:txBody>
      </p:sp>
      <p:pic>
        <p:nvPicPr>
          <p:cNvPr id="4" name="Picture 3" title="Risk Analysis Save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16" y="1161288"/>
            <a:ext cx="7031736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4" y="18379"/>
            <a:ext cx="7641448" cy="648072"/>
          </a:xfrm>
        </p:spPr>
        <p:txBody>
          <a:bodyPr/>
          <a:lstStyle/>
          <a:p>
            <a:r>
              <a:rPr lang="en-US" sz="3200" dirty="0"/>
              <a:t>Risk Analysis</a:t>
            </a:r>
            <a:br>
              <a:rPr lang="en-US" sz="3200" dirty="0"/>
            </a:br>
            <a:r>
              <a:rPr lang="en-US" sz="3200" dirty="0"/>
              <a:t>Save Solicitation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01256" y="3024212"/>
            <a:ext cx="249273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View Saved Solicitation</a:t>
            </a:r>
          </a:p>
        </p:txBody>
      </p:sp>
      <p:pic>
        <p:nvPicPr>
          <p:cNvPr id="4" name="Picture 3" title="View Saved Solicitatio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29584" y="54864"/>
            <a:ext cx="5486400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Analysis – Save </a:t>
            </a:r>
            <a:r>
              <a:rPr lang="en-US" dirty="0" smtClean="0"/>
              <a:t>Solicitation </a:t>
            </a:r>
            <a:r>
              <a:rPr lang="en-US" dirty="0" smtClean="0">
                <a:solidFill>
                  <a:srgbClr val="1B3453"/>
                </a:solidFill>
              </a:rPr>
              <a:t>3</a:t>
            </a:r>
            <a:endParaRPr lang="en-US" dirty="0">
              <a:solidFill>
                <a:srgbClr val="1B345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7291" y="2750157"/>
            <a:ext cx="247285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 matching Risk Analysis 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record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is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found, click 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solicitation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number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to display </a:t>
            </a:r>
          </a:p>
          <a:p>
            <a:pPr marL="114300" marR="0" lvl="1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printable/savable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PDF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00673" y="658515"/>
            <a:ext cx="32887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Retrieving Previously Saved Risk Analysis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1029" y="1504490"/>
            <a:ext cx="1890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Enter existing 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162A52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PO/Solicitation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number</a:t>
            </a:r>
          </a:p>
        </p:txBody>
      </p:sp>
      <p:pic>
        <p:nvPicPr>
          <p:cNvPr id="4" name="Picture 3" descr="Search for Saved Solicitations" title="Search for Saved Solicitations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88023" y="914400"/>
            <a:ext cx="5767754" cy="41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3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7504" y="51470"/>
            <a:ext cx="7641448" cy="648072"/>
          </a:xfrm>
        </p:spPr>
        <p:txBody>
          <a:bodyPr/>
          <a:lstStyle/>
          <a:p>
            <a:r>
              <a:rPr lang="en-US" dirty="0"/>
              <a:t>Supplier Risk Report</a:t>
            </a:r>
          </a:p>
        </p:txBody>
      </p:sp>
      <p:grpSp>
        <p:nvGrpSpPr>
          <p:cNvPr id="2" name="Group 1" title="Supplier Risk Report"/>
          <p:cNvGrpSpPr/>
          <p:nvPr/>
        </p:nvGrpSpPr>
        <p:grpSpPr>
          <a:xfrm>
            <a:off x="481358" y="749102"/>
            <a:ext cx="8290109" cy="4191897"/>
            <a:chOff x="481358" y="828125"/>
            <a:chExt cx="8290109" cy="4191897"/>
          </a:xfrm>
        </p:grpSpPr>
        <p:sp>
          <p:nvSpPr>
            <p:cNvPr id="20" name="Down Arrow 19"/>
            <p:cNvSpPr/>
            <p:nvPr/>
          </p:nvSpPr>
          <p:spPr>
            <a:xfrm>
              <a:off x="4059302" y="1722506"/>
              <a:ext cx="1139136" cy="345188"/>
            </a:xfrm>
            <a:prstGeom prst="downArrow">
              <a:avLst/>
            </a:prstGeom>
            <a:noFill/>
            <a:ln w="19050">
              <a:solidFill>
                <a:srgbClr val="162A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" name="Chevron 3"/>
            <p:cNvSpPr/>
            <p:nvPr/>
          </p:nvSpPr>
          <p:spPr>
            <a:xfrm>
              <a:off x="486274" y="828125"/>
              <a:ext cx="8285193" cy="807521"/>
            </a:xfrm>
            <a:prstGeom prst="chevron">
              <a:avLst>
                <a:gd name="adj" fmla="val 38208"/>
              </a:avLst>
            </a:prstGeom>
            <a:solidFill>
              <a:srgbClr val="162A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72403" y="1031830"/>
              <a:ext cx="6112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ko-KR" sz="20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Standalone </a:t>
              </a:r>
              <a:r>
                <a:rPr lang="en-US" altLang="ko-KR" sz="20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way to </a:t>
              </a:r>
              <a:r>
                <a:rPr lang="en-US" altLang="ko-KR" sz="20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see </a:t>
              </a:r>
              <a:r>
                <a:rPr lang="en-US" altLang="ko-KR" sz="20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detailed Supplier </a:t>
              </a:r>
              <a:r>
                <a:rPr lang="en-US" altLang="ko-KR" sz="20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Risk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4194227"/>
                </p:ext>
              </p:extLst>
            </p:nvPr>
          </p:nvGraphicFramePr>
          <p:xfrm>
            <a:off x="486274" y="2103132"/>
            <a:ext cx="8156666" cy="2916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5" name="Picture" r:id="rId3" imgW="1800360" imgH="1800360" progId="StaticDib">
                    <p:embed/>
                  </p:oleObj>
                </mc:Choice>
                <mc:Fallback>
                  <p:oleObj name="Picture" r:id="rId3" imgW="1800360" imgH="1800360" progId="StaticDib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86274" y="2103132"/>
                          <a:ext cx="8156666" cy="29168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5362224" y="3084524"/>
              <a:ext cx="252871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Information displayed is </a:t>
              </a:r>
              <a:endParaRPr lang="en-US" sz="1400" b="1" dirty="0" smtClean="0">
                <a:solidFill>
                  <a:srgbClr val="162A52"/>
                </a:solidFill>
                <a:cs typeface="Arial" pitchFamily="34" charset="0"/>
              </a:endParaRPr>
            </a:p>
            <a:p>
              <a:pPr lvl="0" algn="ctr">
                <a:defRPr/>
              </a:pP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the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same as shown in the </a:t>
              </a:r>
              <a:endParaRPr lang="en-US" sz="1400" b="1" dirty="0" smtClean="0">
                <a:solidFill>
                  <a:srgbClr val="162A52"/>
                </a:solidFill>
                <a:cs typeface="Arial" pitchFamily="34" charset="0"/>
              </a:endParaRPr>
            </a:p>
            <a:p>
              <a:pPr lvl="0" algn="ctr">
                <a:defRPr/>
              </a:pP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Detailed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Summary Risk </a:t>
              </a:r>
              <a:endParaRPr lang="en-US" sz="1400" b="1" dirty="0" smtClean="0">
                <a:solidFill>
                  <a:srgbClr val="162A52"/>
                </a:solidFill>
                <a:cs typeface="Arial" pitchFamily="34" charset="0"/>
              </a:endParaRPr>
            </a:p>
            <a:p>
              <a:pPr lvl="0" algn="ctr">
                <a:defRPr/>
              </a:pP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Analysis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Report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1358" y="2103132"/>
              <a:ext cx="4169663" cy="2916890"/>
            </a:xfrm>
            <a:prstGeom prst="rect">
              <a:avLst/>
            </a:prstGeom>
            <a:solidFill>
              <a:srgbClr val="B487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85422" y="2761358"/>
              <a:ext cx="4176889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The Supplier Score </a:t>
              </a: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shown in the </a:t>
              </a:r>
            </a:p>
            <a:p>
              <a:pPr lvl="0" algn="ctr">
                <a:defRPr/>
              </a:pP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Standalone Supplier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Risk Report </a:t>
              </a: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does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not </a:t>
              </a:r>
              <a:endParaRPr lang="en-US" sz="1400" b="1" dirty="0" smtClean="0">
                <a:solidFill>
                  <a:srgbClr val="162A52"/>
                </a:solidFill>
                <a:cs typeface="Arial" pitchFamily="34" charset="0"/>
              </a:endParaRPr>
            </a:p>
            <a:p>
              <a:pPr lvl="0" algn="ctr">
                <a:defRPr/>
              </a:pP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consider if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the </a:t>
              </a: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vendor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is </a:t>
              </a: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on DLA’s Qualified </a:t>
              </a:r>
            </a:p>
            <a:p>
              <a:pPr lvl="0" algn="ctr">
                <a:defRPr/>
              </a:pP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Manufacturer/Producer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List</a:t>
              </a: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, so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it may be </a:t>
              </a:r>
              <a:endParaRPr lang="en-US" sz="1400" b="1" dirty="0" smtClean="0">
                <a:solidFill>
                  <a:srgbClr val="162A52"/>
                </a:solidFill>
                <a:cs typeface="Arial" pitchFamily="34" charset="0"/>
              </a:endParaRPr>
            </a:p>
            <a:p>
              <a:pPr lvl="0" algn="ctr">
                <a:defRPr/>
              </a:pP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different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than </a:t>
              </a: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the one displayed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when </a:t>
              </a:r>
              <a:endParaRPr lang="en-US" sz="1400" b="1" dirty="0" smtClean="0">
                <a:solidFill>
                  <a:srgbClr val="162A52"/>
                </a:solidFill>
                <a:cs typeface="Arial" pitchFamily="34" charset="0"/>
              </a:endParaRPr>
            </a:p>
            <a:p>
              <a:pPr lvl="0" algn="ctr">
                <a:defRPr/>
              </a:pP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performing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a </a:t>
              </a: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procurement </a:t>
              </a:r>
            </a:p>
            <a:p>
              <a:pPr lvl="0" algn="ctr">
                <a:defRPr/>
              </a:pPr>
              <a:r>
                <a:rPr lang="en-US" sz="1400" b="1" dirty="0" smtClean="0">
                  <a:solidFill>
                    <a:srgbClr val="162A52"/>
                  </a:solidFill>
                  <a:cs typeface="Arial" pitchFamily="34" charset="0"/>
                </a:rPr>
                <a:t>Risk </a:t>
              </a:r>
              <a:r>
                <a:rPr lang="en-US" sz="1400" b="1" dirty="0">
                  <a:solidFill>
                    <a:srgbClr val="162A52"/>
                  </a:solidFill>
                  <a:cs typeface="Arial" pitchFamily="34" charset="0"/>
                </a:rPr>
                <a:t>Analysis report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9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Item Risk Report Detail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28" y="109728"/>
            <a:ext cx="5029200" cy="491947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9886" y="421727"/>
            <a:ext cx="402336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itchFamily="34" charset="0"/>
              </a:rPr>
              <a:t>Detailed Item Risk Report displays:</a:t>
            </a:r>
          </a:p>
          <a:p>
            <a:pPr marL="114300" marR="0" lvl="1" indent="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itchFamily="34" charset="0"/>
              </a:rPr>
              <a:t>Agency-supplied risk detail</a:t>
            </a:r>
          </a:p>
          <a:p>
            <a:pPr marL="114300" marR="0" lvl="1" indent="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itchFamily="34" charset="0"/>
              </a:rPr>
              <a:t>One or more reasons for the item to be considered High Risk</a:t>
            </a:r>
          </a:p>
          <a:p>
            <a:pPr marL="114300" marR="0" lvl="1" indent="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Pct val="125000"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itchFamily="34" charset="0"/>
              </a:rPr>
              <a:t>Suggested mitigation strategies based on agency policies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7919" y="1716356"/>
            <a:ext cx="29599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itchFamily="34" charset="0"/>
              </a:rPr>
              <a:t>Agency/service detail and mitigations</a:t>
            </a:r>
          </a:p>
        </p:txBody>
      </p:sp>
      <p:sp>
        <p:nvSpPr>
          <p:cNvPr id="33" name="Left Brace 32" descr="Left Brace" title="Left Brace"/>
          <p:cNvSpPr/>
          <p:nvPr/>
        </p:nvSpPr>
        <p:spPr>
          <a:xfrm rot="10800000" flipH="1" flipV="1">
            <a:off x="3838755" y="845172"/>
            <a:ext cx="742711" cy="1509839"/>
          </a:xfrm>
          <a:prstGeom prst="leftBrace">
            <a:avLst>
              <a:gd name="adj1" fmla="val 8333"/>
              <a:gd name="adj2" fmla="val 50564"/>
            </a:avLst>
          </a:prstGeom>
          <a:ln w="38100">
            <a:solidFill>
              <a:srgbClr val="FFC6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4" name="Left Brace 33" descr="Left Brace" title="Left Brace"/>
          <p:cNvSpPr/>
          <p:nvPr/>
        </p:nvSpPr>
        <p:spPr>
          <a:xfrm rot="10800000" flipH="1">
            <a:off x="3786997" y="2761895"/>
            <a:ext cx="768591" cy="930211"/>
          </a:xfrm>
          <a:prstGeom prst="leftBrace">
            <a:avLst/>
          </a:prstGeom>
          <a:ln w="38100">
            <a:solidFill>
              <a:srgbClr val="FFC6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4183" y="2964039"/>
            <a:ext cx="2787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itchFamily="34" charset="0"/>
              </a:rPr>
              <a:t>Purchase history table and chart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itchFamily="34" charset="0"/>
              </a:rPr>
              <a:t>(as seen in Detailed Risk Analysis)</a:t>
            </a:r>
          </a:p>
        </p:txBody>
      </p:sp>
      <p:sp>
        <p:nvSpPr>
          <p:cNvPr id="39" name="Title 2"/>
          <p:cNvSpPr>
            <a:spLocks noGrp="1"/>
          </p:cNvSpPr>
          <p:nvPr>
            <p:ph type="title"/>
          </p:nvPr>
        </p:nvSpPr>
        <p:spPr>
          <a:xfrm>
            <a:off x="9293" y="-33272"/>
            <a:ext cx="7886700" cy="640928"/>
          </a:xfrm>
        </p:spPr>
        <p:txBody>
          <a:bodyPr/>
          <a:lstStyle/>
          <a:p>
            <a:r>
              <a:rPr lang="en-US" sz="2400" dirty="0"/>
              <a:t>Item Risk Report Detail</a:t>
            </a:r>
          </a:p>
        </p:txBody>
      </p:sp>
      <p:sp>
        <p:nvSpPr>
          <p:cNvPr id="40" name="Line 8" descr="Red arrow pointing tp plus signs on groups screen 1" title="Arrow"/>
          <p:cNvSpPr>
            <a:spLocks noChangeShapeType="1"/>
          </p:cNvSpPr>
          <p:nvPr/>
        </p:nvSpPr>
        <p:spPr bwMode="auto">
          <a:xfrm rot="5400000" flipH="1" flipV="1">
            <a:off x="3508743" y="1473445"/>
            <a:ext cx="210917" cy="465287"/>
          </a:xfrm>
          <a:prstGeom prst="line">
            <a:avLst/>
          </a:prstGeom>
          <a:noFill/>
          <a:ln w="38100">
            <a:solidFill>
              <a:srgbClr val="FFC61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1" name="Line 8" descr="Red arrow pointing tp plus signs on groups screen 1" title="Arrow"/>
          <p:cNvSpPr>
            <a:spLocks noChangeShapeType="1"/>
          </p:cNvSpPr>
          <p:nvPr/>
        </p:nvSpPr>
        <p:spPr bwMode="auto">
          <a:xfrm rot="5400000" flipH="1" flipV="1">
            <a:off x="3548064" y="2992625"/>
            <a:ext cx="0" cy="471041"/>
          </a:xfrm>
          <a:prstGeom prst="line">
            <a:avLst/>
          </a:prstGeom>
          <a:noFill/>
          <a:ln w="38100">
            <a:solidFill>
              <a:srgbClr val="FFC61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45" name="Group 44" descr="Item Risk Report Detail" title="Item Risk Report Detail"/>
          <p:cNvGrpSpPr/>
          <p:nvPr/>
        </p:nvGrpSpPr>
        <p:grpSpPr>
          <a:xfrm>
            <a:off x="809844" y="4165899"/>
            <a:ext cx="5333628" cy="434333"/>
            <a:chOff x="809844" y="4165899"/>
            <a:chExt cx="5333628" cy="434333"/>
          </a:xfrm>
        </p:grpSpPr>
        <p:sp>
          <p:nvSpPr>
            <p:cNvPr id="36" name="Rectangle 35"/>
            <p:cNvSpPr/>
            <p:nvPr/>
          </p:nvSpPr>
          <p:spPr>
            <a:xfrm>
              <a:off x="809844" y="4323233"/>
              <a:ext cx="235605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12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cs typeface="Arial" pitchFamily="34" charset="0"/>
                </a:rPr>
                <a:t>Hover over points for Detail</a:t>
              </a:r>
            </a:p>
          </p:txBody>
        </p:sp>
        <p:cxnSp>
          <p:nvCxnSpPr>
            <p:cNvPr id="37" name="Elbow Connector 36" descr="Elbow Connector" title="Elbow Connector"/>
            <p:cNvCxnSpPr>
              <a:stCxn id="36" idx="3"/>
              <a:endCxn id="43" idx="1"/>
            </p:cNvCxnSpPr>
            <p:nvPr/>
          </p:nvCxnSpPr>
          <p:spPr>
            <a:xfrm flipV="1">
              <a:off x="3165895" y="4351614"/>
              <a:ext cx="2026148" cy="110119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61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 descr="Item Risk Report Detail Popup" title="Item Risk Report Detail Popup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2043" y="4165899"/>
              <a:ext cx="951429" cy="371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86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Market Research Report Detail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6696" y="704088"/>
            <a:ext cx="4251960" cy="43159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Research </a:t>
            </a:r>
            <a:r>
              <a:rPr lang="en-US" dirty="0" smtClean="0"/>
              <a:t>Report Detail</a:t>
            </a:r>
            <a:endParaRPr lang="en-US" dirty="0"/>
          </a:p>
        </p:txBody>
      </p:sp>
      <p:grpSp>
        <p:nvGrpSpPr>
          <p:cNvPr id="29" name="Group 28" title="Item Risk Data"/>
          <p:cNvGrpSpPr/>
          <p:nvPr/>
        </p:nvGrpSpPr>
        <p:grpSpPr>
          <a:xfrm>
            <a:off x="4830073" y="1038224"/>
            <a:ext cx="2271497" cy="1419225"/>
            <a:chOff x="4830073" y="1038224"/>
            <a:chExt cx="2271497" cy="1419225"/>
          </a:xfrm>
        </p:grpSpPr>
        <p:sp>
          <p:nvSpPr>
            <p:cNvPr id="12" name="Rectangle 11"/>
            <p:cNvSpPr/>
            <p:nvPr/>
          </p:nvSpPr>
          <p:spPr>
            <a:xfrm>
              <a:off x="5844415" y="1614045"/>
              <a:ext cx="125715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Item Risk Data</a:t>
              </a:r>
            </a:p>
          </p:txBody>
        </p:sp>
        <p:sp>
          <p:nvSpPr>
            <p:cNvPr id="13" name="Line 8" descr="Red arrow pointing tp plus signs on groups screen 1" title="Arrow"/>
            <p:cNvSpPr>
              <a:spLocks noChangeShapeType="1"/>
            </p:cNvSpPr>
            <p:nvPr/>
          </p:nvSpPr>
          <p:spPr bwMode="auto">
            <a:xfrm rot="16200000" flipH="1" flipV="1">
              <a:off x="5579303" y="1522835"/>
              <a:ext cx="0" cy="442844"/>
            </a:xfrm>
            <a:prstGeom prst="line">
              <a:avLst/>
            </a:prstGeom>
            <a:noFill/>
            <a:ln w="38100">
              <a:solidFill>
                <a:srgbClr val="44607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5" name="Left Brace 14" descr="Left Brace" title="Left Brace"/>
            <p:cNvSpPr/>
            <p:nvPr/>
          </p:nvSpPr>
          <p:spPr>
            <a:xfrm rot="10800000">
              <a:off x="4830073" y="1038224"/>
              <a:ext cx="527050" cy="1419225"/>
            </a:xfrm>
            <a:prstGeom prst="leftBrace">
              <a:avLst/>
            </a:prstGeom>
            <a:ln w="38100">
              <a:solidFill>
                <a:srgbClr val="446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9" name="Group 8" title="Price Risk assessment "/>
          <p:cNvGrpSpPr/>
          <p:nvPr/>
        </p:nvGrpSpPr>
        <p:grpSpPr>
          <a:xfrm>
            <a:off x="4832252" y="2539637"/>
            <a:ext cx="3664048" cy="889363"/>
            <a:chOff x="4832252" y="2539637"/>
            <a:chExt cx="3664048" cy="889363"/>
          </a:xfrm>
        </p:grpSpPr>
        <p:grpSp>
          <p:nvGrpSpPr>
            <p:cNvPr id="8" name="Group 7"/>
            <p:cNvGrpSpPr/>
            <p:nvPr/>
          </p:nvGrpSpPr>
          <p:grpSpPr>
            <a:xfrm>
              <a:off x="4832252" y="2539637"/>
              <a:ext cx="909420" cy="889363"/>
              <a:chOff x="4860827" y="2539637"/>
              <a:chExt cx="909420" cy="2603863"/>
            </a:xfrm>
          </p:grpSpPr>
          <p:sp>
            <p:nvSpPr>
              <p:cNvPr id="11" name="Line 8" descr="Red arrow pointing tp plus signs on groups screen 1" title="Arrow"/>
              <p:cNvSpPr>
                <a:spLocks noChangeShapeType="1"/>
              </p:cNvSpPr>
              <p:nvPr/>
            </p:nvSpPr>
            <p:spPr bwMode="auto">
              <a:xfrm rot="16200000" flipH="1" flipV="1">
                <a:off x="5566378" y="3631167"/>
                <a:ext cx="0" cy="407738"/>
              </a:xfrm>
              <a:prstGeom prst="line">
                <a:avLst/>
              </a:prstGeom>
              <a:noFill/>
              <a:ln w="38100">
                <a:solidFill>
                  <a:srgbClr val="44607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" name="Left Brace 13" descr="Left Brace" title="Left Brace"/>
              <p:cNvSpPr/>
              <p:nvPr/>
            </p:nvSpPr>
            <p:spPr>
              <a:xfrm rot="10800000">
                <a:off x="4860827" y="2539637"/>
                <a:ext cx="527050" cy="2603863"/>
              </a:xfrm>
              <a:prstGeom prst="leftBrace">
                <a:avLst/>
              </a:prstGeom>
              <a:ln w="38100">
                <a:solidFill>
                  <a:srgbClr val="4460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16" name="Rectangle 15" title="Price Risk assessment "/>
            <p:cNvSpPr/>
            <p:nvPr/>
          </p:nvSpPr>
          <p:spPr>
            <a:xfrm>
              <a:off x="5785580" y="2666325"/>
              <a:ext cx="2710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Price Risk 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assessment 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of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previous buys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(did we pay too much back then?) </a:t>
              </a:r>
            </a:p>
          </p:txBody>
        </p:sp>
      </p:grpSp>
      <p:grpSp>
        <p:nvGrpSpPr>
          <p:cNvPr id="26" name="Group 25" title="Plot of previous buys"/>
          <p:cNvGrpSpPr/>
          <p:nvPr/>
        </p:nvGrpSpPr>
        <p:grpSpPr>
          <a:xfrm>
            <a:off x="4826560" y="3470945"/>
            <a:ext cx="2660810" cy="681955"/>
            <a:chOff x="4826560" y="3470945"/>
            <a:chExt cx="2660810" cy="681955"/>
          </a:xfrm>
        </p:grpSpPr>
        <p:sp>
          <p:nvSpPr>
            <p:cNvPr id="18" name="Rectangle 17"/>
            <p:cNvSpPr/>
            <p:nvPr/>
          </p:nvSpPr>
          <p:spPr>
            <a:xfrm>
              <a:off x="5641819" y="3683033"/>
              <a:ext cx="184555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Plot of previous buys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826560" y="3470945"/>
              <a:ext cx="825542" cy="681955"/>
              <a:chOff x="4826560" y="3470945"/>
              <a:chExt cx="825542" cy="1494845"/>
            </a:xfrm>
          </p:grpSpPr>
          <p:sp>
            <p:nvSpPr>
              <p:cNvPr id="19" name="Line 8" descr="Red arrow pointing tp plus signs on groups screen 1" title="Arrow"/>
              <p:cNvSpPr>
                <a:spLocks noChangeShapeType="1"/>
              </p:cNvSpPr>
              <p:nvPr/>
            </p:nvSpPr>
            <p:spPr bwMode="auto">
              <a:xfrm rot="16200000" flipH="1" flipV="1">
                <a:off x="5485818" y="4042196"/>
                <a:ext cx="0" cy="332569"/>
              </a:xfrm>
              <a:prstGeom prst="line">
                <a:avLst/>
              </a:prstGeom>
              <a:noFill/>
              <a:ln w="38100">
                <a:solidFill>
                  <a:srgbClr val="44607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" name="Left Brace 20" descr="Left Brace" title="Left Brace"/>
              <p:cNvSpPr/>
              <p:nvPr/>
            </p:nvSpPr>
            <p:spPr>
              <a:xfrm rot="10800000">
                <a:off x="4826560" y="3470945"/>
                <a:ext cx="527050" cy="1494845"/>
              </a:xfrm>
              <a:prstGeom prst="leftBrace">
                <a:avLst/>
              </a:prstGeom>
              <a:ln w="38100">
                <a:solidFill>
                  <a:srgbClr val="4460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28" name="Group 27" title="Supplier Risk scores "/>
          <p:cNvGrpSpPr/>
          <p:nvPr/>
        </p:nvGrpSpPr>
        <p:grpSpPr>
          <a:xfrm>
            <a:off x="4826312" y="4166513"/>
            <a:ext cx="4113283" cy="830997"/>
            <a:chOff x="4826312" y="4166513"/>
            <a:chExt cx="4113283" cy="830997"/>
          </a:xfrm>
        </p:grpSpPr>
        <p:sp>
          <p:nvSpPr>
            <p:cNvPr id="23" name="Rectangle 22"/>
            <p:cNvSpPr/>
            <p:nvPr/>
          </p:nvSpPr>
          <p:spPr>
            <a:xfrm>
              <a:off x="5664135" y="4166513"/>
              <a:ext cx="32754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Supplier Risk scores for </a:t>
              </a:r>
              <a:endPara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previous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vendors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(Who has sold us this </a:t>
              </a:r>
              <a:endPara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item </a:t>
              </a: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before?)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826312" y="4224463"/>
              <a:ext cx="850341" cy="709487"/>
              <a:chOff x="7398062" y="4110163"/>
              <a:chExt cx="850341" cy="1400185"/>
            </a:xfrm>
          </p:grpSpPr>
          <p:sp>
            <p:nvSpPr>
              <p:cNvPr id="24" name="Line 8" descr="Red arrow pointing tp plus signs on groups screen 1" title="Arrow"/>
              <p:cNvSpPr>
                <a:spLocks noChangeShapeType="1"/>
              </p:cNvSpPr>
              <p:nvPr/>
            </p:nvSpPr>
            <p:spPr bwMode="auto">
              <a:xfrm rot="16200000" flipH="1" flipV="1">
                <a:off x="8081831" y="4644965"/>
                <a:ext cx="9853" cy="323291"/>
              </a:xfrm>
              <a:prstGeom prst="line">
                <a:avLst/>
              </a:prstGeom>
              <a:noFill/>
              <a:ln w="38100">
                <a:solidFill>
                  <a:srgbClr val="44607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" name="Left Brace 24" descr="Left Brace" title="Left Brace"/>
              <p:cNvSpPr/>
              <p:nvPr/>
            </p:nvSpPr>
            <p:spPr>
              <a:xfrm rot="10800000">
                <a:off x="7398062" y="4110163"/>
                <a:ext cx="527050" cy="1400185"/>
              </a:xfrm>
              <a:prstGeom prst="leftBrace">
                <a:avLst/>
              </a:prstGeom>
              <a:ln w="38100">
                <a:solidFill>
                  <a:srgbClr val="4460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15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title="Market Research Report Detail Top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850392"/>
            <a:ext cx="7461504" cy="41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Research </a:t>
            </a:r>
            <a:r>
              <a:rPr lang="en-US" dirty="0" smtClean="0"/>
              <a:t>Report Detail Top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5590" y="3147570"/>
            <a:ext cx="12571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Item Risk Data</a:t>
            </a:r>
          </a:p>
        </p:txBody>
      </p:sp>
      <p:sp>
        <p:nvSpPr>
          <p:cNvPr id="13" name="Line 8" descr="Red arrow pointing tp plus signs on groups screen 1" title="Arrow"/>
          <p:cNvSpPr>
            <a:spLocks noChangeShapeType="1"/>
          </p:cNvSpPr>
          <p:nvPr/>
        </p:nvSpPr>
        <p:spPr bwMode="auto">
          <a:xfrm rot="16200000" flipH="1" flipV="1">
            <a:off x="7011182" y="2646009"/>
            <a:ext cx="0" cy="1287302"/>
          </a:xfrm>
          <a:prstGeom prst="line">
            <a:avLst/>
          </a:prstGeom>
          <a:noFill/>
          <a:ln w="38100">
            <a:solidFill>
              <a:srgbClr val="44607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" name="Left Brace 14" descr="Left Brace" title="Left Brace"/>
          <p:cNvSpPr/>
          <p:nvPr/>
        </p:nvSpPr>
        <p:spPr>
          <a:xfrm rot="10800000">
            <a:off x="5839723" y="1925360"/>
            <a:ext cx="527050" cy="2742434"/>
          </a:xfrm>
          <a:prstGeom prst="leftBrace">
            <a:avLst/>
          </a:prstGeom>
          <a:ln w="38100">
            <a:solidFill>
              <a:srgbClr val="446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91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title="Market Research Report Detail Middl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6" y="716424"/>
            <a:ext cx="628192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98904" y="123479"/>
            <a:ext cx="8801256" cy="648072"/>
          </a:xfrm>
        </p:spPr>
        <p:txBody>
          <a:bodyPr/>
          <a:lstStyle/>
          <a:p>
            <a:r>
              <a:rPr lang="en-US" dirty="0"/>
              <a:t>Market Research </a:t>
            </a:r>
            <a:r>
              <a:rPr lang="en-US" dirty="0" smtClean="0"/>
              <a:t>Report Detail Middle</a:t>
            </a:r>
            <a:endParaRPr lang="en-US" dirty="0"/>
          </a:p>
        </p:txBody>
      </p:sp>
      <p:sp>
        <p:nvSpPr>
          <p:cNvPr id="11" name="Left Brace 10" descr="Left Brace" title="Left Brace"/>
          <p:cNvSpPr/>
          <p:nvPr/>
        </p:nvSpPr>
        <p:spPr>
          <a:xfrm rot="10800000">
            <a:off x="5897385" y="1541416"/>
            <a:ext cx="527050" cy="2603863"/>
          </a:xfrm>
          <a:prstGeom prst="leftBrace">
            <a:avLst/>
          </a:prstGeom>
          <a:ln w="38100">
            <a:solidFill>
              <a:srgbClr val="446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59914" y="2649179"/>
            <a:ext cx="271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Price Risk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assessment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previous buys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(did we pay too much back then?) </a:t>
            </a:r>
          </a:p>
        </p:txBody>
      </p:sp>
    </p:spTree>
    <p:extLst>
      <p:ext uri="{BB962C8B-B14F-4D97-AF65-F5344CB8AC3E}">
        <p14:creationId xmlns:p14="http://schemas.microsoft.com/office/powerpoint/2010/main" val="15894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title="Market Research Report Detail Bottom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530352"/>
            <a:ext cx="7205472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98904" y="-24574"/>
            <a:ext cx="8679336" cy="648072"/>
          </a:xfrm>
        </p:spPr>
        <p:txBody>
          <a:bodyPr/>
          <a:lstStyle/>
          <a:p>
            <a:r>
              <a:rPr lang="en-US" dirty="0"/>
              <a:t>Market Research </a:t>
            </a:r>
            <a:r>
              <a:rPr lang="en-US" dirty="0" smtClean="0"/>
              <a:t>Report Detail Bottom</a:t>
            </a:r>
            <a:endParaRPr lang="en-US" dirty="0"/>
          </a:p>
        </p:txBody>
      </p:sp>
      <p:grpSp>
        <p:nvGrpSpPr>
          <p:cNvPr id="2" name="Group 1" title="Plot of previous buys"/>
          <p:cNvGrpSpPr/>
          <p:nvPr/>
        </p:nvGrpSpPr>
        <p:grpSpPr>
          <a:xfrm>
            <a:off x="6607735" y="1213520"/>
            <a:ext cx="2413160" cy="1494845"/>
            <a:chOff x="6607735" y="1213520"/>
            <a:chExt cx="2413160" cy="1494845"/>
          </a:xfrm>
        </p:grpSpPr>
        <p:sp>
          <p:nvSpPr>
            <p:cNvPr id="4" name="Rectangle 3"/>
            <p:cNvSpPr/>
            <p:nvPr/>
          </p:nvSpPr>
          <p:spPr>
            <a:xfrm>
              <a:off x="7175344" y="1644683"/>
              <a:ext cx="184555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Plot of previous buys</a:t>
              </a:r>
            </a:p>
          </p:txBody>
        </p:sp>
        <p:sp>
          <p:nvSpPr>
            <p:cNvPr id="5" name="Line 8" descr="Red arrow pointing tp plus signs on groups screen 1" title="Arrow"/>
            <p:cNvSpPr>
              <a:spLocks noChangeShapeType="1"/>
            </p:cNvSpPr>
            <p:nvPr/>
          </p:nvSpPr>
          <p:spPr bwMode="auto">
            <a:xfrm rot="16200000" flipH="1" flipV="1">
              <a:off x="7266993" y="1784771"/>
              <a:ext cx="0" cy="332569"/>
            </a:xfrm>
            <a:prstGeom prst="line">
              <a:avLst/>
            </a:prstGeom>
            <a:noFill/>
            <a:ln w="38100">
              <a:solidFill>
                <a:srgbClr val="44607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" name="Left Brace 5" descr="Left Brace" title="Left Brace"/>
            <p:cNvSpPr/>
            <p:nvPr/>
          </p:nvSpPr>
          <p:spPr>
            <a:xfrm rot="10800000">
              <a:off x="6607735" y="1213520"/>
              <a:ext cx="527050" cy="1494845"/>
            </a:xfrm>
            <a:prstGeom prst="leftBrace">
              <a:avLst/>
            </a:prstGeom>
            <a:ln w="38100">
              <a:solidFill>
                <a:srgbClr val="446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0" name="Group 9" title="Supplier Risk scores "/>
          <p:cNvGrpSpPr/>
          <p:nvPr/>
        </p:nvGrpSpPr>
        <p:grpSpPr>
          <a:xfrm>
            <a:off x="6617012" y="2956838"/>
            <a:ext cx="3798958" cy="1562910"/>
            <a:chOff x="6617012" y="2956838"/>
            <a:chExt cx="3798958" cy="1562910"/>
          </a:xfrm>
        </p:grpSpPr>
        <p:sp>
          <p:nvSpPr>
            <p:cNvPr id="7" name="Rectangle 6"/>
            <p:cNvSpPr/>
            <p:nvPr/>
          </p:nvSpPr>
          <p:spPr>
            <a:xfrm>
              <a:off x="7140510" y="2956838"/>
              <a:ext cx="32754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Supplier Risk scores for </a:t>
              </a:r>
              <a:endPara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previous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vendors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(Who has sold us this </a:t>
              </a:r>
              <a:endPara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62A52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item </a:t>
              </a: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162A52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before?)</a:t>
              </a:r>
            </a:p>
          </p:txBody>
        </p:sp>
        <p:sp>
          <p:nvSpPr>
            <p:cNvPr id="8" name="Line 8" descr="Red arrow pointing tp plus signs on groups screen 1" title="Arrow"/>
            <p:cNvSpPr>
              <a:spLocks noChangeShapeType="1"/>
            </p:cNvSpPr>
            <p:nvPr/>
          </p:nvSpPr>
          <p:spPr bwMode="auto">
            <a:xfrm rot="16200000" flipH="1" flipV="1">
              <a:off x="7300781" y="3654365"/>
              <a:ext cx="9853" cy="323291"/>
            </a:xfrm>
            <a:prstGeom prst="line">
              <a:avLst/>
            </a:prstGeom>
            <a:noFill/>
            <a:ln w="38100">
              <a:solidFill>
                <a:srgbClr val="44607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9" name="Left Brace 8" descr="Left Brace" title="Left Brace"/>
            <p:cNvSpPr/>
            <p:nvPr/>
          </p:nvSpPr>
          <p:spPr>
            <a:xfrm rot="10800000">
              <a:off x="6617012" y="3119563"/>
              <a:ext cx="527050" cy="1400185"/>
            </a:xfrm>
            <a:prstGeom prst="leftBrace">
              <a:avLst/>
            </a:prstGeom>
            <a:ln w="38100">
              <a:solidFill>
                <a:srgbClr val="446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247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Supplier Surveillance Report by Material ID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" y="996696"/>
            <a:ext cx="7607808" cy="34838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Supplier Surveillance Report by Material ID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945" y="664947"/>
            <a:ext cx="2880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If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white"/>
                </a:solidFill>
              </a:rPr>
              <a:t>search by Material ID is chosen: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93887" y="4628992"/>
            <a:ext cx="6356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Click on either the linked NIIN or FSC to display the Detailed Item Risk Report</a:t>
            </a:r>
          </a:p>
        </p:txBody>
      </p:sp>
    </p:spTree>
    <p:extLst>
      <p:ext uri="{BB962C8B-B14F-4D97-AF65-F5344CB8AC3E}">
        <p14:creationId xmlns:p14="http://schemas.microsoft.com/office/powerpoint/2010/main" val="38255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Reports Men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82" y="970915"/>
            <a:ext cx="2133600" cy="37719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56642" y="89060"/>
            <a:ext cx="3946740" cy="1562446"/>
          </a:xfrm>
          <a:prstGeom prst="rect">
            <a:avLst/>
          </a:prstGeo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cs typeface="+mn-cs"/>
              </a:rPr>
              <a:t>All reports are accessible from the </a:t>
            </a:r>
            <a:b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cs typeface="+mn-cs"/>
              </a:rPr>
            </a:b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cs typeface="+mn-cs"/>
              </a:rPr>
              <a:t>Reports Menu Items </a:t>
            </a:r>
            <a:b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cs typeface="+mn-cs"/>
              </a:rPr>
            </a:b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cs typeface="+mn-cs"/>
              </a:rPr>
              <a:t>on the left side of the </a:t>
            </a:r>
            <a:b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cs typeface="+mn-cs"/>
              </a:rPr>
            </a:b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cs typeface="+mn-cs"/>
              </a:rPr>
              <a:t>Gov’t Home page</a:t>
            </a:r>
          </a:p>
        </p:txBody>
      </p:sp>
    </p:spTree>
    <p:extLst>
      <p:ext uri="{BB962C8B-B14F-4D97-AF65-F5344CB8AC3E}">
        <p14:creationId xmlns:p14="http://schemas.microsoft.com/office/powerpoint/2010/main" val="16003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904" y="123479"/>
            <a:ext cx="8393090" cy="648072"/>
          </a:xfrm>
        </p:spPr>
        <p:txBody>
          <a:bodyPr/>
          <a:lstStyle/>
          <a:p>
            <a:r>
              <a:rPr lang="en-US" sz="2800" dirty="0"/>
              <a:t>Supplier Surveillance Report by Quality Score Color</a:t>
            </a:r>
          </a:p>
        </p:txBody>
      </p:sp>
      <p:sp>
        <p:nvSpPr>
          <p:cNvPr id="8" name="Rectangle 7"/>
          <p:cNvSpPr/>
          <p:nvPr/>
        </p:nvSpPr>
        <p:spPr>
          <a:xfrm>
            <a:off x="125994" y="618976"/>
            <a:ext cx="4344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If search by Quality Score Color or Colors is chosen:</a:t>
            </a:r>
          </a:p>
        </p:txBody>
      </p:sp>
      <p:sp>
        <p:nvSpPr>
          <p:cNvPr id="9" name="Rectangle 8"/>
          <p:cNvSpPr/>
          <p:nvPr/>
        </p:nvSpPr>
        <p:spPr>
          <a:xfrm>
            <a:off x="80294" y="2134562"/>
            <a:ext cx="29956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On either of these screens </a:t>
            </a:r>
            <a:endParaRPr lang="en-US" sz="1400" dirty="0" smtClean="0">
              <a:solidFill>
                <a:prstClr val="white"/>
              </a:solidFill>
            </a:endParaRPr>
          </a:p>
          <a:p>
            <a:r>
              <a:rPr lang="en-US" sz="1400" dirty="0" smtClean="0">
                <a:solidFill>
                  <a:prstClr val="white"/>
                </a:solidFill>
              </a:rPr>
              <a:t>click </a:t>
            </a:r>
            <a:r>
              <a:rPr lang="en-US" sz="1400" dirty="0">
                <a:solidFill>
                  <a:prstClr val="white"/>
                </a:solidFill>
              </a:rPr>
              <a:t>any CAGE, Company Name, </a:t>
            </a:r>
            <a:endParaRPr lang="en-US" sz="1400" dirty="0" smtClean="0">
              <a:solidFill>
                <a:prstClr val="white"/>
              </a:solidFill>
            </a:endParaRPr>
          </a:p>
          <a:p>
            <a:r>
              <a:rPr lang="en-US" sz="1400" dirty="0" smtClean="0">
                <a:solidFill>
                  <a:prstClr val="white"/>
                </a:solidFill>
              </a:rPr>
              <a:t>or Supplier </a:t>
            </a:r>
            <a:r>
              <a:rPr lang="en-US" sz="1400" dirty="0">
                <a:solidFill>
                  <a:prstClr val="white"/>
                </a:solidFill>
              </a:rPr>
              <a:t>Risk Score to display </a:t>
            </a:r>
            <a:endParaRPr lang="en-US" sz="1400" dirty="0" smtClean="0">
              <a:solidFill>
                <a:prstClr val="white"/>
              </a:solidFill>
            </a:endParaRPr>
          </a:p>
          <a:p>
            <a:r>
              <a:rPr lang="en-US" sz="1400" dirty="0" smtClean="0">
                <a:solidFill>
                  <a:prstClr val="white"/>
                </a:solidFill>
              </a:rPr>
              <a:t>the Supplier </a:t>
            </a:r>
            <a:r>
              <a:rPr lang="en-US" sz="1400" dirty="0">
                <a:solidFill>
                  <a:prstClr val="white"/>
                </a:solidFill>
              </a:rPr>
              <a:t>Risk Report </a:t>
            </a:r>
          </a:p>
          <a:p>
            <a:r>
              <a:rPr lang="en-US" sz="1400" dirty="0">
                <a:solidFill>
                  <a:prstClr val="white"/>
                </a:solidFill>
              </a:rPr>
              <a:t>for your selection </a:t>
            </a:r>
          </a:p>
        </p:txBody>
      </p:sp>
      <p:pic>
        <p:nvPicPr>
          <p:cNvPr id="2" name="Picture 1" title="Supplier Surveillance Report by Quality Score Color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6" y="987552"/>
            <a:ext cx="6135624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3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825" y="86530"/>
            <a:ext cx="7886700" cy="692383"/>
          </a:xfrm>
        </p:spPr>
        <p:txBody>
          <a:bodyPr/>
          <a:lstStyle/>
          <a:p>
            <a:r>
              <a:rPr lang="en-US" dirty="0"/>
              <a:t>SPRS Contact Information</a:t>
            </a:r>
          </a:p>
        </p:txBody>
      </p:sp>
      <p:sp>
        <p:nvSpPr>
          <p:cNvPr id="4" name="Content Placeholder 2" descr="NSLC Website: &#10;http://www.nslcptsmh.csd.disa.mil/&#10;&#10;PPIRS Website:&#10;http:// www.ppirs.gov&#10;&#10;NSLC Help Desk (Mon-Fri 6:30am- 6:00pm EST) :&#10;(207) 438-1690&#10;DSN 684-1690&#10;" title="PPIRS - Contact Information"/>
          <p:cNvSpPr txBox="1">
            <a:spLocks/>
          </p:cNvSpPr>
          <p:nvPr/>
        </p:nvSpPr>
        <p:spPr>
          <a:xfrm>
            <a:off x="457200" y="1181989"/>
            <a:ext cx="8229600" cy="3368583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SzPct val="125000"/>
              <a:buNone/>
              <a:defRPr/>
            </a:pP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SPRS Website:</a:t>
            </a:r>
          </a:p>
          <a:p>
            <a:pPr marL="45720" indent="0">
              <a:lnSpc>
                <a:spcPct val="60000"/>
              </a:lnSpc>
              <a:buNone/>
              <a:defRPr/>
            </a:pP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r>
              <a:rPr lang="en-US" sz="3200" b="1" dirty="0">
                <a:ln w="11430"/>
                <a:gradFill>
                  <a:gsLst>
                    <a:gs pos="0">
                      <a:schemeClr val="bg2">
                        <a:lumMod val="20000"/>
                        <a:lumOff val="80000"/>
                      </a:schemeClr>
                    </a:gs>
                    <a:gs pos="7500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https://www.sprs.csd.disa.mil</a:t>
            </a:r>
          </a:p>
          <a:p>
            <a:pPr marL="109728" indent="0">
              <a:lnSpc>
                <a:spcPct val="90000"/>
              </a:lnSpc>
              <a:buClr>
                <a:schemeClr val="tx2"/>
              </a:buClr>
              <a:buNone/>
              <a:defRPr/>
            </a:pPr>
            <a:endParaRPr lang="en-US" dirty="0" smtClean="0">
              <a:gradFill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75000">
                    <a:schemeClr val="bg2">
                      <a:lumMod val="60000"/>
                      <a:lumOff val="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 scaled="0"/>
              </a:gradFill>
              <a:latin typeface="Gill Sans MT" panose="020B0502020104020203" pitchFamily="34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SzPct val="125000"/>
              <a:buNone/>
              <a:defRPr/>
            </a:pP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NSLC Help Desk (Mon-Fri 6:30am- 6:00pm ET) :</a:t>
            </a:r>
          </a:p>
          <a:p>
            <a:pPr marL="0" lvl="2" indent="0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SzPct val="125000"/>
              <a:buNone/>
              <a:defRPr/>
            </a:pP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	(207) 438-1690</a:t>
            </a:r>
          </a:p>
          <a:p>
            <a:pPr marL="0" lvl="2" indent="0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SzPct val="125000"/>
              <a:buNone/>
              <a:defRPr/>
            </a:pP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	DSN 684-1690</a:t>
            </a:r>
          </a:p>
          <a:p>
            <a:pPr marL="0" lvl="2" indent="0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SzPct val="125000"/>
              <a:buNone/>
              <a:defRPr/>
            </a:pP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	NSLC Help Desk Email:</a:t>
            </a: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smtClean="0">
                <a:ln w="11430"/>
                <a:gradFill>
                  <a:gsLst>
                    <a:gs pos="0">
                      <a:schemeClr val="bg2">
                        <a:lumMod val="20000"/>
                        <a:lumOff val="80000"/>
                      </a:schemeClr>
                    </a:gs>
                    <a:gs pos="7500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webptsmh@navy.mil</a:t>
            </a:r>
            <a:endParaRPr lang="en-US" sz="2800" b="1" u="sng" dirty="0">
              <a:ln w="11430"/>
              <a:gradFill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75000">
                    <a:schemeClr val="bg2">
                      <a:lumMod val="60000"/>
                      <a:lumOff val="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hlinkClick r:id="rId2"/>
            </a:endParaRPr>
          </a:p>
          <a:p>
            <a:pPr marL="393192" lvl="1" indent="0">
              <a:lnSpc>
                <a:spcPct val="90000"/>
              </a:lnSpc>
              <a:buClr>
                <a:schemeClr val="tx2"/>
              </a:buClr>
              <a:buNone/>
              <a:defRPr/>
            </a:pPr>
            <a:endParaRPr lang="en-US" dirty="0">
              <a:latin typeface="Gill Sans MT" panose="020B05020201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7180" y="1895104"/>
            <a:ext cx="4274820" cy="192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8800" i="1" dirty="0">
                <a:solidFill>
                  <a:schemeClr val="bg1"/>
                </a:solidFill>
              </a:rPr>
              <a:t>Thank </a:t>
            </a:r>
            <a:endParaRPr lang="en-US" sz="8800" i="1" dirty="0" smtClean="0">
              <a:solidFill>
                <a:schemeClr val="bg1"/>
              </a:solidFill>
            </a:endParaRPr>
          </a:p>
          <a:p>
            <a:pPr algn="ctr">
              <a:lnSpc>
                <a:spcPts val="7000"/>
              </a:lnSpc>
            </a:pPr>
            <a:r>
              <a:rPr lang="en-US" sz="8800" i="1" dirty="0" smtClean="0">
                <a:solidFill>
                  <a:schemeClr val="bg1"/>
                </a:solidFill>
              </a:rPr>
              <a:t>you</a:t>
            </a:r>
            <a:endParaRPr lang="en-US" sz="8800" i="1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04048" y="2371364"/>
            <a:ext cx="3168352" cy="1008112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f</a:t>
            </a:r>
            <a:r>
              <a:rPr lang="en-US" sz="1800" dirty="0" smtClean="0">
                <a:solidFill>
                  <a:schemeClr val="bg1"/>
                </a:solidFill>
              </a:rPr>
              <a:t>or participating in the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SPRS 201 </a:t>
            </a:r>
            <a:r>
              <a:rPr lang="en-US" sz="2000" b="1" dirty="0">
                <a:solidFill>
                  <a:schemeClr val="bg1"/>
                </a:solidFill>
              </a:rPr>
              <a:t>Class</a:t>
            </a:r>
          </a:p>
        </p:txBody>
      </p:sp>
    </p:spTree>
    <p:extLst>
      <p:ext uri="{BB962C8B-B14F-4D97-AF65-F5344CB8AC3E}">
        <p14:creationId xmlns:p14="http://schemas.microsoft.com/office/powerpoint/2010/main" val="38721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Risk Analysis Report Detail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04768" y="929496"/>
            <a:ext cx="6839712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</a:t>
            </a:r>
            <a:r>
              <a:rPr lang="en-US" dirty="0" smtClean="0"/>
              <a:t>Analysis Report </a:t>
            </a:r>
            <a:r>
              <a:rPr lang="en-US" dirty="0"/>
              <a:t>Detail </a:t>
            </a:r>
          </a:p>
        </p:txBody>
      </p:sp>
      <p:sp>
        <p:nvSpPr>
          <p:cNvPr id="5" name="Rectangle 4"/>
          <p:cNvSpPr/>
          <p:nvPr/>
        </p:nvSpPr>
        <p:spPr>
          <a:xfrm>
            <a:off x="703766" y="1164596"/>
            <a:ext cx="1706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162A52"/>
                </a:solidFill>
                <a:cs typeface="Arial" pitchFamily="34" charset="0"/>
              </a:rPr>
              <a:t>Summary Risk </a:t>
            </a:r>
            <a:endParaRPr lang="en-US" sz="1200" b="1" dirty="0" smtClean="0">
              <a:solidFill>
                <a:srgbClr val="162A52"/>
              </a:solidFill>
              <a:cs typeface="Arial" pitchFamily="34" charset="0"/>
            </a:endParaRPr>
          </a:p>
          <a:p>
            <a:r>
              <a:rPr lang="en-US" sz="1200" b="1" dirty="0" smtClean="0">
                <a:solidFill>
                  <a:srgbClr val="162A52"/>
                </a:solidFill>
                <a:cs typeface="Arial" pitchFamily="34" charset="0"/>
              </a:rPr>
              <a:t>Analysis </a:t>
            </a:r>
            <a:r>
              <a:rPr lang="en-US" sz="1200" b="1" dirty="0">
                <a:solidFill>
                  <a:srgbClr val="162A52"/>
                </a:solidFill>
                <a:cs typeface="Arial" pitchFamily="34" charset="0"/>
              </a:rPr>
              <a:t>Report </a:t>
            </a:r>
            <a:endParaRPr lang="en-US" sz="1200" b="1" dirty="0" smtClean="0">
              <a:solidFill>
                <a:srgbClr val="162A52"/>
              </a:solidFill>
              <a:cs typeface="Arial" pitchFamily="34" charset="0"/>
            </a:endParaRPr>
          </a:p>
          <a:p>
            <a:r>
              <a:rPr lang="en-US" sz="1200" b="1" dirty="0" smtClean="0">
                <a:solidFill>
                  <a:srgbClr val="162A52"/>
                </a:solidFill>
                <a:cs typeface="Arial" pitchFamily="34" charset="0"/>
              </a:rPr>
              <a:t>Header </a:t>
            </a:r>
            <a:r>
              <a:rPr lang="en-US" sz="1200" b="1" dirty="0">
                <a:solidFill>
                  <a:srgbClr val="162A52"/>
                </a:solidFill>
                <a:cs typeface="Arial" pitchFamily="34" charset="0"/>
              </a:rPr>
              <a:t>displays</a:t>
            </a:r>
            <a:r>
              <a:rPr lang="en-US" sz="1200" b="1" dirty="0" smtClean="0">
                <a:solidFill>
                  <a:srgbClr val="162A52"/>
                </a:solidFill>
                <a:cs typeface="Arial" pitchFamily="34" charset="0"/>
              </a:rPr>
              <a:t>:</a:t>
            </a:r>
            <a:endParaRPr lang="en-US" sz="1200" b="1" dirty="0">
              <a:solidFill>
                <a:srgbClr val="162A52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3766" y="1980295"/>
            <a:ext cx="13977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162A52"/>
                </a:solidFill>
                <a:cs typeface="Arial" pitchFamily="34" charset="0"/>
              </a:rPr>
              <a:t>An overview of </a:t>
            </a:r>
            <a:endParaRPr lang="en-US" sz="1200" b="1" dirty="0" smtClean="0">
              <a:solidFill>
                <a:srgbClr val="162A52"/>
              </a:solidFill>
              <a:cs typeface="Arial" pitchFamily="34" charset="0"/>
            </a:endParaRPr>
          </a:p>
          <a:p>
            <a:r>
              <a:rPr lang="en-US" sz="1200" b="1" dirty="0" smtClean="0">
                <a:solidFill>
                  <a:srgbClr val="162A52"/>
                </a:solidFill>
                <a:cs typeface="Arial" pitchFamily="34" charset="0"/>
              </a:rPr>
              <a:t>the </a:t>
            </a:r>
            <a:r>
              <a:rPr lang="en-US" sz="1200" b="1" dirty="0">
                <a:solidFill>
                  <a:srgbClr val="162A52"/>
                </a:solidFill>
                <a:cs typeface="Arial" pitchFamily="34" charset="0"/>
              </a:rPr>
              <a:t>solicitation </a:t>
            </a:r>
          </a:p>
        </p:txBody>
      </p:sp>
      <p:sp>
        <p:nvSpPr>
          <p:cNvPr id="7" name="Rectangle 6"/>
          <p:cNvSpPr/>
          <p:nvPr/>
        </p:nvSpPr>
        <p:spPr>
          <a:xfrm>
            <a:off x="703766" y="3201699"/>
            <a:ext cx="1650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162A52"/>
                </a:solidFill>
                <a:cs typeface="Arial" pitchFamily="34" charset="0"/>
              </a:rPr>
              <a:t>An alert, if the NSN </a:t>
            </a:r>
            <a:endParaRPr lang="en-US" sz="1200" b="1" dirty="0" smtClean="0">
              <a:solidFill>
                <a:srgbClr val="162A52"/>
              </a:solidFill>
              <a:cs typeface="Arial" pitchFamily="34" charset="0"/>
            </a:endParaRPr>
          </a:p>
          <a:p>
            <a:r>
              <a:rPr lang="en-US" sz="1200" b="1" dirty="0" smtClean="0">
                <a:solidFill>
                  <a:srgbClr val="162A52"/>
                </a:solidFill>
                <a:cs typeface="Arial" pitchFamily="34" charset="0"/>
              </a:rPr>
              <a:t>is considered </a:t>
            </a:r>
            <a:r>
              <a:rPr lang="en-US" sz="1200" b="1" dirty="0">
                <a:solidFill>
                  <a:srgbClr val="162A52"/>
                </a:solidFill>
                <a:cs typeface="Arial" pitchFamily="34" charset="0"/>
              </a:rPr>
              <a:t>a </a:t>
            </a:r>
            <a:endParaRPr lang="en-US" sz="1200" b="1" dirty="0" smtClean="0">
              <a:solidFill>
                <a:srgbClr val="162A52"/>
              </a:solidFill>
              <a:cs typeface="Arial" pitchFamily="34" charset="0"/>
            </a:endParaRPr>
          </a:p>
          <a:p>
            <a:r>
              <a:rPr lang="en-US" sz="1200" b="1" dirty="0" smtClean="0">
                <a:solidFill>
                  <a:srgbClr val="162A52"/>
                </a:solidFill>
                <a:cs typeface="Arial" pitchFamily="34" charset="0"/>
              </a:rPr>
              <a:t>High </a:t>
            </a:r>
            <a:r>
              <a:rPr lang="en-US" sz="1200" b="1" dirty="0">
                <a:solidFill>
                  <a:srgbClr val="162A52"/>
                </a:solidFill>
                <a:cs typeface="Arial" pitchFamily="34" charset="0"/>
              </a:rPr>
              <a:t>Risk Item</a:t>
            </a:r>
          </a:p>
        </p:txBody>
      </p:sp>
      <p:sp>
        <p:nvSpPr>
          <p:cNvPr id="8" name="Rectangle 7"/>
          <p:cNvSpPr/>
          <p:nvPr/>
        </p:nvSpPr>
        <p:spPr>
          <a:xfrm>
            <a:off x="703766" y="4607769"/>
            <a:ext cx="1201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162A52"/>
                </a:solidFill>
                <a:cs typeface="Arial" pitchFamily="34" charset="0"/>
              </a:rPr>
              <a:t>Average Price</a:t>
            </a:r>
          </a:p>
        </p:txBody>
      </p:sp>
      <p:sp>
        <p:nvSpPr>
          <p:cNvPr id="9" name="Rectangle 8" title="Text Box"/>
          <p:cNvSpPr/>
          <p:nvPr/>
        </p:nvSpPr>
        <p:spPr>
          <a:xfrm>
            <a:off x="6389618" y="4123385"/>
            <a:ext cx="2683458" cy="83099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162A52"/>
                </a:solidFill>
                <a:latin typeface="+mn-lt"/>
                <a:ea typeface="+mn-ea"/>
                <a:cs typeface="Arial" pitchFamily="34" charset="0"/>
              </a:rPr>
              <a:t>Confidence Level of Average Price</a:t>
            </a:r>
          </a:p>
          <a:p>
            <a:pPr algn="ctr"/>
            <a:r>
              <a:rPr lang="en-US" sz="1200" b="1" dirty="0">
                <a:solidFill>
                  <a:srgbClr val="008A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 = High</a:t>
            </a:r>
          </a:p>
          <a:p>
            <a:pPr algn="ctr"/>
            <a:r>
              <a:rPr lang="en-US" sz="1200" b="1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Yellow = Medium</a:t>
            </a:r>
          </a:p>
          <a:p>
            <a:pPr algn="ctr"/>
            <a:r>
              <a:rPr lang="en-US" sz="1200" b="1" dirty="0">
                <a:solidFill>
                  <a:srgbClr val="98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 = Low</a:t>
            </a:r>
          </a:p>
        </p:txBody>
      </p:sp>
      <p:cxnSp>
        <p:nvCxnSpPr>
          <p:cNvPr id="12" name="Elbow Connector 11" title="Arrow"/>
          <p:cNvCxnSpPr/>
          <p:nvPr/>
        </p:nvCxnSpPr>
        <p:spPr>
          <a:xfrm rot="16200000" flipV="1">
            <a:off x="7469873" y="2826851"/>
            <a:ext cx="2087627" cy="568171"/>
          </a:xfrm>
          <a:prstGeom prst="bentConnector3">
            <a:avLst>
              <a:gd name="adj1" fmla="val 99754"/>
            </a:avLst>
          </a:prstGeom>
          <a:ln w="57150">
            <a:solidFill>
              <a:srgbClr val="4460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7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Analysis Report </a:t>
            </a:r>
            <a:r>
              <a:rPr lang="en-US" dirty="0" smtClean="0"/>
              <a:t>Detail </a:t>
            </a:r>
            <a:r>
              <a:rPr lang="en-US" dirty="0" smtClean="0">
                <a:solidFill>
                  <a:srgbClr val="1B3453"/>
                </a:solidFill>
              </a:rPr>
              <a:t>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20415" y="674077"/>
            <a:ext cx="2939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Summary Risk Analysis Report Body:</a:t>
            </a:r>
          </a:p>
        </p:txBody>
      </p:sp>
      <p:sp>
        <p:nvSpPr>
          <p:cNvPr id="5" name="Rectangle 4"/>
          <p:cNvSpPr/>
          <p:nvPr/>
        </p:nvSpPr>
        <p:spPr>
          <a:xfrm>
            <a:off x="2847037" y="852601"/>
            <a:ext cx="3685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The first 3 columns contain Vendor information</a:t>
            </a:r>
          </a:p>
        </p:txBody>
      </p:sp>
      <p:pic>
        <p:nvPicPr>
          <p:cNvPr id="6" name="Picture 5" title="Risk Analysis Report Detail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16" y="1207008"/>
            <a:ext cx="6839712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2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Analysis Report </a:t>
            </a:r>
            <a:r>
              <a:rPr lang="en-US" dirty="0" smtClean="0"/>
              <a:t>Detail </a:t>
            </a:r>
            <a:r>
              <a:rPr lang="en-US" dirty="0" smtClean="0">
                <a:solidFill>
                  <a:srgbClr val="1B3453"/>
                </a:solidFill>
              </a:rPr>
              <a:t>3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77414" y="648924"/>
            <a:ext cx="5225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The next 3 columns contain the vendor’s scores</a:t>
            </a:r>
          </a:p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The </a:t>
            </a:r>
            <a:r>
              <a:rPr lang="en-US" sz="1200" b="1" dirty="0" err="1">
                <a:solidFill>
                  <a:schemeClr val="accent2"/>
                </a:solidFill>
                <a:cs typeface="Arial" pitchFamily="34" charset="0"/>
              </a:rPr>
              <a:t>offerors’</a:t>
            </a:r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 SPRS scores, combined into an overall Supplier Score</a:t>
            </a:r>
          </a:p>
        </p:txBody>
      </p:sp>
      <p:pic>
        <p:nvPicPr>
          <p:cNvPr id="5" name="Picture 4" title="Risk Analysis Report Detail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71016" y="1207008"/>
            <a:ext cx="6839712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2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Analysis Report Detail </a:t>
            </a:r>
            <a:r>
              <a:rPr lang="en-US" dirty="0" smtClean="0">
                <a:solidFill>
                  <a:srgbClr val="1B3453"/>
                </a:solidFill>
              </a:rPr>
              <a:t>4</a:t>
            </a:r>
            <a:endParaRPr lang="en-US" dirty="0">
              <a:solidFill>
                <a:srgbClr val="1B345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0194" y="646254"/>
            <a:ext cx="7672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The last 3 columns contain the entered bid amount &amp; where it falls in comparison to the Average Price</a:t>
            </a:r>
          </a:p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The bids’ value related to the “predicted range”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8067947" y="1968659"/>
            <a:ext cx="153383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162A52"/>
                </a:solidFill>
                <a:cs typeface="Arial" pitchFamily="34" charset="0"/>
              </a:rPr>
              <a:t>The predicted </a:t>
            </a:r>
            <a:endParaRPr lang="en-US" sz="1100" b="1" dirty="0" smtClean="0">
              <a:solidFill>
                <a:srgbClr val="162A52"/>
              </a:solidFill>
              <a:cs typeface="Arial" pitchFamily="34" charset="0"/>
            </a:endParaRPr>
          </a:p>
          <a:p>
            <a:r>
              <a:rPr lang="en-US" sz="1100" b="1" dirty="0" smtClean="0">
                <a:solidFill>
                  <a:srgbClr val="162A52"/>
                </a:solidFill>
                <a:cs typeface="Arial" pitchFamily="34" charset="0"/>
              </a:rPr>
              <a:t>range is </a:t>
            </a:r>
          </a:p>
          <a:p>
            <a:r>
              <a:rPr lang="en-US" sz="1100" b="1" dirty="0" smtClean="0">
                <a:solidFill>
                  <a:srgbClr val="162A52"/>
                </a:solidFill>
                <a:cs typeface="Arial" pitchFamily="34" charset="0"/>
              </a:rPr>
              <a:t>± </a:t>
            </a:r>
            <a:r>
              <a:rPr lang="en-US" sz="1100" b="1" dirty="0">
                <a:solidFill>
                  <a:srgbClr val="162A52"/>
                </a:solidFill>
                <a:cs typeface="Arial" pitchFamily="34" charset="0"/>
              </a:rPr>
              <a:t>two </a:t>
            </a:r>
            <a:endParaRPr lang="en-US" sz="1100" b="1" dirty="0" smtClean="0">
              <a:solidFill>
                <a:srgbClr val="162A52"/>
              </a:solidFill>
              <a:cs typeface="Arial" pitchFamily="34" charset="0"/>
            </a:endParaRPr>
          </a:p>
          <a:p>
            <a:r>
              <a:rPr lang="en-US" sz="1100" b="1" dirty="0" smtClean="0">
                <a:solidFill>
                  <a:srgbClr val="162A52"/>
                </a:solidFill>
                <a:cs typeface="Arial" pitchFamily="34" charset="0"/>
              </a:rPr>
              <a:t>standard</a:t>
            </a:r>
          </a:p>
          <a:p>
            <a:r>
              <a:rPr lang="en-US" sz="1100" b="1" dirty="0" smtClean="0">
                <a:solidFill>
                  <a:srgbClr val="162A52"/>
                </a:solidFill>
                <a:cs typeface="Arial" pitchFamily="34" charset="0"/>
              </a:rPr>
              <a:t>deviations </a:t>
            </a:r>
          </a:p>
          <a:p>
            <a:r>
              <a:rPr lang="en-US" sz="1100" b="1" dirty="0" smtClean="0">
                <a:solidFill>
                  <a:srgbClr val="162A52"/>
                </a:solidFill>
                <a:cs typeface="Arial" pitchFamily="34" charset="0"/>
              </a:rPr>
              <a:t>from the </a:t>
            </a:r>
          </a:p>
          <a:p>
            <a:r>
              <a:rPr lang="en-US" sz="1100" b="1" dirty="0" smtClean="0">
                <a:solidFill>
                  <a:srgbClr val="162A52"/>
                </a:solidFill>
                <a:cs typeface="Arial" pitchFamily="34" charset="0"/>
              </a:rPr>
              <a:t>Average </a:t>
            </a:r>
          </a:p>
          <a:p>
            <a:r>
              <a:rPr lang="en-US" sz="1100" b="1" dirty="0" smtClean="0">
                <a:solidFill>
                  <a:srgbClr val="162A52"/>
                </a:solidFill>
                <a:cs typeface="Arial" pitchFamily="34" charset="0"/>
              </a:rPr>
              <a:t>Price</a:t>
            </a:r>
          </a:p>
          <a:p>
            <a:endParaRPr lang="en-US" sz="1100" b="1" dirty="0">
              <a:solidFill>
                <a:srgbClr val="162A52"/>
              </a:solidFill>
              <a:cs typeface="Arial" pitchFamily="34" charset="0"/>
            </a:endParaRPr>
          </a:p>
          <a:p>
            <a:r>
              <a:rPr lang="en-US" sz="1100" b="1" dirty="0">
                <a:solidFill>
                  <a:srgbClr val="162A52"/>
                </a:solidFill>
                <a:cs typeface="Arial" pitchFamily="34" charset="0"/>
              </a:rPr>
              <a:t>Bids are </a:t>
            </a:r>
            <a:endParaRPr lang="en-US" sz="1100" b="1" dirty="0" smtClean="0">
              <a:solidFill>
                <a:srgbClr val="162A52"/>
              </a:solidFill>
              <a:cs typeface="Arial" pitchFamily="34" charset="0"/>
            </a:endParaRPr>
          </a:p>
          <a:p>
            <a:r>
              <a:rPr lang="en-US" sz="1100" b="1" dirty="0" smtClean="0">
                <a:solidFill>
                  <a:srgbClr val="162A52"/>
                </a:solidFill>
                <a:cs typeface="Arial" pitchFamily="34" charset="0"/>
              </a:rPr>
              <a:t>Within </a:t>
            </a:r>
          </a:p>
          <a:p>
            <a:r>
              <a:rPr lang="en-US" sz="1100" b="1" dirty="0" smtClean="0">
                <a:solidFill>
                  <a:srgbClr val="162A52"/>
                </a:solidFill>
                <a:cs typeface="Arial" pitchFamily="34" charset="0"/>
              </a:rPr>
              <a:t>Range</a:t>
            </a:r>
            <a:r>
              <a:rPr lang="en-US" sz="1100" b="1" dirty="0">
                <a:solidFill>
                  <a:srgbClr val="162A52"/>
                </a:solidFill>
                <a:cs typeface="Arial" pitchFamily="34" charset="0"/>
              </a:rPr>
              <a:t>, </a:t>
            </a:r>
            <a:endParaRPr lang="en-US" sz="1100" b="1" dirty="0" smtClean="0">
              <a:solidFill>
                <a:srgbClr val="162A52"/>
              </a:solidFill>
              <a:cs typeface="Arial" pitchFamily="34" charset="0"/>
            </a:endParaRPr>
          </a:p>
          <a:p>
            <a:r>
              <a:rPr lang="en-US" sz="1100" b="1" dirty="0" smtClean="0">
                <a:solidFill>
                  <a:srgbClr val="162A52"/>
                </a:solidFill>
                <a:cs typeface="Arial" pitchFamily="34" charset="0"/>
              </a:rPr>
              <a:t>High </a:t>
            </a:r>
            <a:r>
              <a:rPr lang="en-US" sz="1100" b="1" dirty="0">
                <a:solidFill>
                  <a:srgbClr val="162A52"/>
                </a:solidFill>
                <a:cs typeface="Arial" pitchFamily="34" charset="0"/>
              </a:rPr>
              <a:t>or Low</a:t>
            </a:r>
          </a:p>
        </p:txBody>
      </p:sp>
      <p:pic>
        <p:nvPicPr>
          <p:cNvPr id="6" name="Picture 5" title="Risk Analysis Report Detail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16" y="1207008"/>
            <a:ext cx="6839712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6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Risk Analysis Report Detail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" y="886968"/>
            <a:ext cx="7050024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4" y="53143"/>
            <a:ext cx="7641448" cy="648072"/>
          </a:xfrm>
        </p:spPr>
        <p:txBody>
          <a:bodyPr/>
          <a:lstStyle/>
          <a:p>
            <a:r>
              <a:rPr lang="en-US" dirty="0"/>
              <a:t>Risk Analysis Report </a:t>
            </a:r>
            <a:r>
              <a:rPr lang="en-US" dirty="0" smtClean="0"/>
              <a:t>Detail </a:t>
            </a:r>
            <a:r>
              <a:rPr lang="en-US" dirty="0" smtClean="0">
                <a:solidFill>
                  <a:srgbClr val="1B3453"/>
                </a:solidFill>
              </a:rPr>
              <a:t>6</a:t>
            </a:r>
            <a:endParaRPr lang="en-US" dirty="0">
              <a:solidFill>
                <a:srgbClr val="1B345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6223" y="587675"/>
            <a:ext cx="42715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Click any linked CAGE Code to view Vendor information</a:t>
            </a:r>
          </a:p>
        </p:txBody>
      </p:sp>
      <p:cxnSp>
        <p:nvCxnSpPr>
          <p:cNvPr id="10" name="Elbow Connector 9" title="Arrow"/>
          <p:cNvCxnSpPr/>
          <p:nvPr/>
        </p:nvCxnSpPr>
        <p:spPr>
          <a:xfrm rot="16200000" flipH="1">
            <a:off x="1067702" y="3393648"/>
            <a:ext cx="1625077" cy="145699"/>
          </a:xfrm>
          <a:prstGeom prst="bentConnector3">
            <a:avLst>
              <a:gd name="adj1" fmla="val -805"/>
            </a:avLst>
          </a:prstGeom>
          <a:ln w="38100">
            <a:solidFill>
              <a:srgbClr val="45637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6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title="Risk Analysis Report Detail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16" y="1161288"/>
            <a:ext cx="7031736" cy="393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4" y="-105115"/>
            <a:ext cx="7641448" cy="648072"/>
          </a:xfrm>
        </p:spPr>
        <p:txBody>
          <a:bodyPr/>
          <a:lstStyle/>
          <a:p>
            <a:r>
              <a:rPr lang="en-US" dirty="0"/>
              <a:t>Risk Analysis Report </a:t>
            </a:r>
            <a:r>
              <a:rPr lang="en-US" dirty="0" smtClean="0"/>
              <a:t>Detail </a:t>
            </a:r>
            <a:r>
              <a:rPr lang="en-US" dirty="0" smtClean="0">
                <a:solidFill>
                  <a:srgbClr val="1B3453"/>
                </a:solidFill>
              </a:rPr>
              <a:t>7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1885" y="371663"/>
            <a:ext cx="17689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Supplier Risk Scores: 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1172" y="371663"/>
            <a:ext cx="465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Same SR 5-color scheme </a:t>
            </a:r>
          </a:p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Number = actual score</a:t>
            </a:r>
          </a:p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* = no </a:t>
            </a:r>
            <a:r>
              <a:rPr lang="en-US" sz="1200" b="1" dirty="0" err="1">
                <a:solidFill>
                  <a:schemeClr val="accent2"/>
                </a:solidFill>
                <a:cs typeface="Arial" pitchFamily="34" charset="0"/>
              </a:rPr>
              <a:t>scorable</a:t>
            </a:r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 data, but vendor has contracts in EDA/WAWF</a:t>
            </a:r>
          </a:p>
          <a:p>
            <a:r>
              <a:rPr lang="en-US" sz="1200" b="1" dirty="0">
                <a:solidFill>
                  <a:schemeClr val="accent2"/>
                </a:solidFill>
                <a:cs typeface="Arial" pitchFamily="34" charset="0"/>
              </a:rPr>
              <a:t>NO SCORE = vendor has no PPI</a:t>
            </a:r>
          </a:p>
        </p:txBody>
      </p:sp>
      <p:grpSp>
        <p:nvGrpSpPr>
          <p:cNvPr id="11" name="Group 10" title="View All Right"/>
          <p:cNvGrpSpPr/>
          <p:nvPr/>
        </p:nvGrpSpPr>
        <p:grpSpPr>
          <a:xfrm>
            <a:off x="3446071" y="4418486"/>
            <a:ext cx="2949858" cy="553998"/>
            <a:chOff x="3499339" y="4427364"/>
            <a:chExt cx="2949858" cy="553998"/>
          </a:xfrm>
        </p:grpSpPr>
        <p:sp>
          <p:nvSpPr>
            <p:cNvPr id="8" name="Rectangle 7"/>
            <p:cNvSpPr/>
            <p:nvPr/>
          </p:nvSpPr>
          <p:spPr>
            <a:xfrm>
              <a:off x="3499339" y="4427364"/>
              <a:ext cx="2471937" cy="553998"/>
            </a:xfrm>
            <a:prstGeom prst="rect">
              <a:avLst/>
            </a:prstGeom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Click </a:t>
              </a:r>
              <a:r>
                <a:rPr lang="en-US" sz="1000" b="1" dirty="0" smtClean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“Detailed Price Risk” to </a:t>
              </a:r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display </a:t>
              </a:r>
            </a:p>
            <a:p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Quote &amp; Purchase History </a:t>
              </a:r>
            </a:p>
            <a:p>
              <a:r>
                <a:rPr lang="en-US" sz="1000" b="1" dirty="0" smtClean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(</a:t>
              </a:r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Next slides)</a:t>
              </a:r>
            </a:p>
          </p:txBody>
        </p:sp>
        <p:sp>
          <p:nvSpPr>
            <p:cNvPr id="19" name="Down Arrow 18" title="Arrow"/>
            <p:cNvSpPr/>
            <p:nvPr/>
          </p:nvSpPr>
          <p:spPr>
            <a:xfrm rot="5400000" flipH="1" flipV="1">
              <a:off x="6170902" y="4512671"/>
              <a:ext cx="87464" cy="469127"/>
            </a:xfrm>
            <a:prstGeom prst="downArrow">
              <a:avLst/>
            </a:prstGeom>
            <a:solidFill>
              <a:srgbClr val="456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 title="Supplier Risk Score"/>
          <p:cNvGrpSpPr/>
          <p:nvPr/>
        </p:nvGrpSpPr>
        <p:grpSpPr>
          <a:xfrm>
            <a:off x="6108150" y="1451934"/>
            <a:ext cx="2884776" cy="1318591"/>
            <a:chOff x="6108150" y="1451934"/>
            <a:chExt cx="2884776" cy="1318591"/>
          </a:xfrm>
        </p:grpSpPr>
        <p:sp>
          <p:nvSpPr>
            <p:cNvPr id="6" name="Rectangle 5"/>
            <p:cNvSpPr/>
            <p:nvPr/>
          </p:nvSpPr>
          <p:spPr>
            <a:xfrm>
              <a:off x="6976978" y="1451934"/>
              <a:ext cx="2015948" cy="553998"/>
            </a:xfrm>
            <a:prstGeom prst="rect">
              <a:avLst/>
            </a:prstGeom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Supplier Risk Score</a:t>
              </a:r>
            </a:p>
            <a:p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Each Score is a link to </a:t>
              </a:r>
            </a:p>
            <a:p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Detailed Supplier Risk </a:t>
              </a:r>
              <a:r>
                <a:rPr lang="en-US" sz="1000" b="1" dirty="0" smtClean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Report</a:t>
              </a:r>
              <a:endParaRPr lang="en-US" sz="1000" b="1" dirty="0">
                <a:solidFill>
                  <a:srgbClr val="162A52"/>
                </a:solidFill>
                <a:latin typeface="+mn-lt"/>
                <a:ea typeface="+mn-ea"/>
                <a:cs typeface="Arial" pitchFamily="34" charset="0"/>
              </a:endParaRPr>
            </a:p>
          </p:txBody>
        </p:sp>
        <p:cxnSp>
          <p:nvCxnSpPr>
            <p:cNvPr id="10" name="Elbow Connector 9" title="Arrow"/>
            <p:cNvCxnSpPr>
              <a:stCxn id="6" idx="1"/>
            </p:cNvCxnSpPr>
            <p:nvPr/>
          </p:nvCxnSpPr>
          <p:spPr>
            <a:xfrm rot="10800000" flipV="1">
              <a:off x="6108150" y="1728932"/>
              <a:ext cx="868829" cy="1041593"/>
            </a:xfrm>
            <a:prstGeom prst="bentConnector2">
              <a:avLst/>
            </a:prstGeom>
            <a:ln w="57150">
              <a:solidFill>
                <a:srgbClr val="4460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 title="View All Left"/>
          <p:cNvGrpSpPr/>
          <p:nvPr/>
        </p:nvGrpSpPr>
        <p:grpSpPr>
          <a:xfrm>
            <a:off x="329937" y="3692100"/>
            <a:ext cx="2162874" cy="1003093"/>
            <a:chOff x="620083" y="3498669"/>
            <a:chExt cx="2162874" cy="1003093"/>
          </a:xfrm>
        </p:grpSpPr>
        <p:sp>
          <p:nvSpPr>
            <p:cNvPr id="7" name="Rectangle 6"/>
            <p:cNvSpPr/>
            <p:nvPr/>
          </p:nvSpPr>
          <p:spPr>
            <a:xfrm>
              <a:off x="620083" y="3498669"/>
              <a:ext cx="2162874" cy="553998"/>
            </a:xfrm>
            <a:prstGeom prst="rect">
              <a:avLst/>
            </a:prstGeom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Click “View </a:t>
              </a:r>
              <a:r>
                <a:rPr lang="en-US" sz="1000" b="1" dirty="0" smtClean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All” to </a:t>
              </a:r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display </a:t>
              </a:r>
            </a:p>
            <a:p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Summary Report for entered </a:t>
              </a:r>
            </a:p>
            <a:p>
              <a:r>
                <a:rPr lang="en-US" sz="1000" b="1" dirty="0">
                  <a:solidFill>
                    <a:srgbClr val="162A52"/>
                  </a:solidFill>
                  <a:latin typeface="+mn-lt"/>
                  <a:ea typeface="+mn-ea"/>
                  <a:cs typeface="Arial" pitchFamily="34" charset="0"/>
                </a:rPr>
                <a:t>CAGEs and FSC</a:t>
              </a:r>
            </a:p>
          </p:txBody>
        </p:sp>
        <p:sp>
          <p:nvSpPr>
            <p:cNvPr id="20" name="Down Arrow 19" title="Arrow"/>
            <p:cNvSpPr/>
            <p:nvPr/>
          </p:nvSpPr>
          <p:spPr>
            <a:xfrm rot="10800000" flipV="1">
              <a:off x="1838076" y="4032635"/>
              <a:ext cx="87464" cy="469127"/>
            </a:xfrm>
            <a:prstGeom prst="downArrow">
              <a:avLst/>
            </a:prstGeom>
            <a:solidFill>
              <a:srgbClr val="456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9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ALLPPT-COLOR-A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44342"/>
      </a:accent1>
      <a:accent2>
        <a:srgbClr val="FFC000"/>
      </a:accent2>
      <a:accent3>
        <a:srgbClr val="444342"/>
      </a:accent3>
      <a:accent4>
        <a:srgbClr val="FFC000"/>
      </a:accent4>
      <a:accent5>
        <a:srgbClr val="444342"/>
      </a:accent5>
      <a:accent6>
        <a:srgbClr val="FFC000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Cover and End Slide Master">
  <a:themeElements>
    <a:clrScheme name="Custom 1">
      <a:dk1>
        <a:srgbClr val="1B3453"/>
      </a:dk1>
      <a:lt1>
        <a:srgbClr val="DBE3ED"/>
      </a:lt1>
      <a:dk2>
        <a:srgbClr val="263D5D"/>
      </a:dk2>
      <a:lt2>
        <a:srgbClr val="C0C7D1"/>
      </a:lt2>
      <a:accent1>
        <a:srgbClr val="1B3453"/>
      </a:accent1>
      <a:accent2>
        <a:srgbClr val="DBE3ED"/>
      </a:accent2>
      <a:accent3>
        <a:srgbClr val="263D5D"/>
      </a:accent3>
      <a:accent4>
        <a:srgbClr val="C0C7D1"/>
      </a:accent4>
      <a:accent5>
        <a:srgbClr val="324869"/>
      </a:accent5>
      <a:accent6>
        <a:srgbClr val="A5ACB6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tents Slide Master">
  <a:themeElements>
    <a:clrScheme name="ALLPPT-COLOR-A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44342"/>
      </a:accent1>
      <a:accent2>
        <a:srgbClr val="FFC000"/>
      </a:accent2>
      <a:accent3>
        <a:srgbClr val="444342"/>
      </a:accent3>
      <a:accent4>
        <a:srgbClr val="FFC000"/>
      </a:accent4>
      <a:accent5>
        <a:srgbClr val="444342"/>
      </a:accent5>
      <a:accent6>
        <a:srgbClr val="FFC000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ew_SPRS_Template.pptx" id="{752EA7D4-4FE7-4A71-BDFF-7A2581A3F3CA}" vid="{8C9587F8-D8EB-4317-9BE6-55652E5F085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13716</TotalTime>
  <Words>1358</Words>
  <Application>Microsoft Office PowerPoint</Application>
  <PresentationFormat>On-screen Show (16:9)</PresentationFormat>
  <Paragraphs>263</Paragraphs>
  <Slides>32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 Unicode MS</vt:lpstr>
      <vt:lpstr>Arial</vt:lpstr>
      <vt:lpstr>Arial Black</vt:lpstr>
      <vt:lpstr>Calibri</vt:lpstr>
      <vt:lpstr>Gill Sans MT</vt:lpstr>
      <vt:lpstr>Times New Roman</vt:lpstr>
      <vt:lpstr>Verdana</vt:lpstr>
      <vt:lpstr>Wingdings 2</vt:lpstr>
      <vt:lpstr>Wingdings 3</vt:lpstr>
      <vt:lpstr>Contents Slide Master</vt:lpstr>
      <vt:lpstr>1_Cover and End Slide Master</vt:lpstr>
      <vt:lpstr>1_Contents Slide Master</vt:lpstr>
      <vt:lpstr>Picture</vt:lpstr>
      <vt:lpstr>SPRS 201 Training - DoD Only </vt:lpstr>
      <vt:lpstr>Agenda</vt:lpstr>
      <vt:lpstr>All reports are accessible from the  Reports Menu Items  on the left side of the  Gov’t Home page</vt:lpstr>
      <vt:lpstr>Risk Analysis Report Detail </vt:lpstr>
      <vt:lpstr>Risk Analysis Report Detail 2 </vt:lpstr>
      <vt:lpstr>Risk Analysis Report Detail 3 </vt:lpstr>
      <vt:lpstr>Risk Analysis Report Detail 4</vt:lpstr>
      <vt:lpstr>Risk Analysis Report Detail 6</vt:lpstr>
      <vt:lpstr>Risk Analysis Report Detail 7 </vt:lpstr>
      <vt:lpstr>Detailed Risk Analysis Report (Top)</vt:lpstr>
      <vt:lpstr>Detailed Risk Analysis Report (Bottom)</vt:lpstr>
      <vt:lpstr>Risk Analysis – High Risk Alert</vt:lpstr>
      <vt:lpstr>Risk Analysis   High Risk Alert 2</vt:lpstr>
      <vt:lpstr>Risk Analysis Report Detail 27 </vt:lpstr>
      <vt:lpstr>Risk Analysis Supplier Risk Score</vt:lpstr>
      <vt:lpstr>Risk Analysis Supplier Risk Score 2</vt:lpstr>
      <vt:lpstr>Risk Analysis Supplier Risk Score 3 2</vt:lpstr>
      <vt:lpstr>Risk Analysis Supplier Risk Score 4</vt:lpstr>
      <vt:lpstr>Risk Analysis – Save Solicitation</vt:lpstr>
      <vt:lpstr>Risk Analysis – Save Solicitation 2</vt:lpstr>
      <vt:lpstr>Risk Analysis Save Solicitation</vt:lpstr>
      <vt:lpstr>Risk Analysis – Save Solicitation 3</vt:lpstr>
      <vt:lpstr>Supplier Risk Report</vt:lpstr>
      <vt:lpstr>Item Risk Report Detail</vt:lpstr>
      <vt:lpstr>Market Research Report Detail</vt:lpstr>
      <vt:lpstr>Market Research Report Detail Top</vt:lpstr>
      <vt:lpstr>Market Research Report Detail Middle</vt:lpstr>
      <vt:lpstr>Market Research Report Detail Bottom</vt:lpstr>
      <vt:lpstr>Supplier Surveillance Report by Material ID</vt:lpstr>
      <vt:lpstr>Supplier Surveillance Report by Quality Score Color</vt:lpstr>
      <vt:lpstr>SPRS Contact Information</vt:lpstr>
      <vt:lpstr>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Ramsdell, Misty A CTR USN (USA)</cp:lastModifiedBy>
  <cp:revision>674</cp:revision>
  <dcterms:created xsi:type="dcterms:W3CDTF">2016-12-05T23:26:54Z</dcterms:created>
  <dcterms:modified xsi:type="dcterms:W3CDTF">2020-08-11T18:39:51Z</dcterms:modified>
</cp:coreProperties>
</file>